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2" r:id="rId2"/>
    <p:sldId id="257" r:id="rId3"/>
    <p:sldId id="260" r:id="rId4"/>
    <p:sldId id="258" r:id="rId5"/>
    <p:sldId id="270" r:id="rId6"/>
    <p:sldId id="259" r:id="rId7"/>
    <p:sldId id="261" r:id="rId8"/>
    <p:sldId id="271" r:id="rId9"/>
    <p:sldId id="269" r:id="rId10"/>
    <p:sldId id="268" r:id="rId11"/>
    <p:sldId id="265" r:id="rId12"/>
    <p:sldId id="264" r:id="rId13"/>
    <p:sldId id="266" r:id="rId14"/>
    <p:sldId id="267"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aximized" horzBarState="maximized">
    <p:restoredLeft sz="84380"/>
    <p:restoredTop sz="94660"/>
  </p:normalViewPr>
  <p:slideViewPr>
    <p:cSldViewPr>
      <p:cViewPr varScale="1">
        <p:scale>
          <a:sx n="86" d="100"/>
          <a:sy n="86" d="100"/>
        </p:scale>
        <p:origin x="-154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B738E26-1574-4DDE-9399-B91A3C47BE9A}" type="datetimeFigureOut">
              <a:rPr lang="ar-IQ" smtClean="0"/>
              <a:pPr/>
              <a:t>16/03/1445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46D20DF-8552-466B-BBD0-7FFC1399524D}"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738E26-1574-4DDE-9399-B91A3C47BE9A}" type="datetimeFigureOut">
              <a:rPr lang="ar-IQ" smtClean="0"/>
              <a:pPr/>
              <a:t>16/03/1445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46D20DF-8552-466B-BBD0-7FFC1399524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738E26-1574-4DDE-9399-B91A3C47BE9A}" type="datetimeFigureOut">
              <a:rPr lang="ar-IQ" smtClean="0"/>
              <a:pPr/>
              <a:t>16/03/1445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46D20DF-8552-466B-BBD0-7FFC1399524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738E26-1574-4DDE-9399-B91A3C47BE9A}" type="datetimeFigureOut">
              <a:rPr lang="ar-IQ" smtClean="0"/>
              <a:pPr/>
              <a:t>16/03/1445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46D20DF-8552-466B-BBD0-7FFC1399524D}"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738E26-1574-4DDE-9399-B91A3C47BE9A}" type="datetimeFigureOut">
              <a:rPr lang="ar-IQ" smtClean="0"/>
              <a:pPr/>
              <a:t>16/03/1445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46D20DF-8552-466B-BBD0-7FFC1399524D}"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B738E26-1574-4DDE-9399-B91A3C47BE9A}" type="datetimeFigureOut">
              <a:rPr lang="ar-IQ" smtClean="0"/>
              <a:pPr/>
              <a:t>16/03/1445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46D20DF-8552-466B-BBD0-7FFC1399524D}"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B738E26-1574-4DDE-9399-B91A3C47BE9A}" type="datetimeFigureOut">
              <a:rPr lang="ar-IQ" smtClean="0"/>
              <a:pPr/>
              <a:t>16/03/1445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46D20DF-8552-466B-BBD0-7FFC1399524D}"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B738E26-1574-4DDE-9399-B91A3C47BE9A}" type="datetimeFigureOut">
              <a:rPr lang="ar-IQ" smtClean="0"/>
              <a:pPr/>
              <a:t>16/03/1445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46D20DF-8552-466B-BBD0-7FFC1399524D}"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738E26-1574-4DDE-9399-B91A3C47BE9A}" type="datetimeFigureOut">
              <a:rPr lang="ar-IQ" smtClean="0"/>
              <a:pPr/>
              <a:t>16/03/1445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46D20DF-8552-466B-BBD0-7FFC1399524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738E26-1574-4DDE-9399-B91A3C47BE9A}" type="datetimeFigureOut">
              <a:rPr lang="ar-IQ" smtClean="0"/>
              <a:pPr/>
              <a:t>16/03/1445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46D20DF-8552-466B-BBD0-7FFC1399524D}"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738E26-1574-4DDE-9399-B91A3C47BE9A}" type="datetimeFigureOut">
              <a:rPr lang="ar-IQ" smtClean="0"/>
              <a:pPr/>
              <a:t>16/03/1445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46D20DF-8552-466B-BBD0-7FFC1399524D}"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738E26-1574-4DDE-9399-B91A3C47BE9A}" type="datetimeFigureOut">
              <a:rPr lang="ar-IQ" smtClean="0"/>
              <a:pPr/>
              <a:t>16/03/1445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46D20DF-8552-466B-BBD0-7FFC1399524D}"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idx="4294967295"/>
          </p:nvPr>
        </p:nvSpPr>
        <p:spPr>
          <a:xfrm>
            <a:off x="571472" y="1071546"/>
            <a:ext cx="7772400" cy="1470025"/>
          </a:xfrm>
        </p:spPr>
        <p:txBody>
          <a:bodyPr>
            <a:noAutofit/>
          </a:bodyPr>
          <a:lstStyle/>
          <a:p>
            <a:r>
              <a:rPr lang="ar-IQ" sz="2400" b="1" dirty="0" smtClean="0">
                <a:solidFill>
                  <a:srgbClr val="C00000"/>
                </a:solidFill>
                <a:latin typeface="AngsanaUPC" pitchFamily="18" charset="-34"/>
              </a:rPr>
              <a:t>حلقة دراسية بعنوان : </a:t>
            </a:r>
            <a:r>
              <a:rPr lang="ar-IQ" sz="2400" b="1" dirty="0" smtClean="0">
                <a:solidFill>
                  <a:srgbClr val="002060"/>
                </a:solidFill>
                <a:latin typeface="AngsanaUPC" pitchFamily="18" charset="-34"/>
              </a:rPr>
              <a:t>التحري بالطرائق الجزيئية عن تحمل الإجهاد الملحي ودراسة التعبير الجيني في بعض الأصناف المحلية من الرز </a:t>
            </a:r>
            <a:r>
              <a:rPr lang="en-US" sz="2000" dirty="0" err="1" smtClean="0">
                <a:solidFill>
                  <a:srgbClr val="002060"/>
                </a:solidFill>
                <a:latin typeface="Arial" pitchFamily="34" charset="0"/>
                <a:cs typeface="Arial" pitchFamily="34" charset="0"/>
              </a:rPr>
              <a:t>Orayza</a:t>
            </a:r>
            <a:r>
              <a:rPr lang="en-US" sz="2000" dirty="0" smtClean="0">
                <a:solidFill>
                  <a:srgbClr val="002060"/>
                </a:solidFill>
                <a:latin typeface="Arial" pitchFamily="34" charset="0"/>
                <a:cs typeface="Arial" pitchFamily="34" charset="0"/>
              </a:rPr>
              <a:t> sativa L.</a:t>
            </a:r>
            <a:r>
              <a:rPr lang="ar-IQ" sz="2000" dirty="0" smtClean="0">
                <a:solidFill>
                  <a:srgbClr val="002060"/>
                </a:solidFill>
                <a:latin typeface="Arial" pitchFamily="34" charset="0"/>
                <a:cs typeface="Arial" pitchFamily="34" charset="0"/>
              </a:rPr>
              <a:t/>
            </a:r>
            <a:br>
              <a:rPr lang="ar-IQ" sz="2000" dirty="0" smtClean="0">
                <a:solidFill>
                  <a:srgbClr val="002060"/>
                </a:solidFill>
                <a:latin typeface="Arial" pitchFamily="34" charset="0"/>
                <a:cs typeface="Arial" pitchFamily="34" charset="0"/>
              </a:rPr>
            </a:br>
            <a:r>
              <a:rPr lang="ar-IQ" sz="2000" dirty="0" smtClean="0">
                <a:solidFill>
                  <a:srgbClr val="002060"/>
                </a:solidFill>
                <a:latin typeface="Arial" pitchFamily="34" charset="0"/>
                <a:cs typeface="Arial" pitchFamily="34" charset="0"/>
              </a:rPr>
              <a:t> </a:t>
            </a:r>
            <a:r>
              <a:rPr lang="ar-IQ" sz="2000" b="1" dirty="0" smtClean="0">
                <a:solidFill>
                  <a:srgbClr val="C00000"/>
                </a:solidFill>
                <a:latin typeface="Arial" pitchFamily="34" charset="0"/>
                <a:cs typeface="Arial" pitchFamily="34" charset="0"/>
              </a:rPr>
              <a:t>أعداد الطالبة : </a:t>
            </a:r>
            <a:r>
              <a:rPr lang="ar-IQ" sz="2000" b="1" dirty="0" smtClean="0">
                <a:solidFill>
                  <a:srgbClr val="002060"/>
                </a:solidFill>
                <a:latin typeface="Arial" pitchFamily="34" charset="0"/>
                <a:cs typeface="Arial" pitchFamily="34" charset="0"/>
              </a:rPr>
              <a:t>معراج مصطفى محمد</a:t>
            </a:r>
            <a:br>
              <a:rPr lang="ar-IQ" sz="2000" b="1" dirty="0" smtClean="0">
                <a:solidFill>
                  <a:srgbClr val="002060"/>
                </a:solidFill>
                <a:latin typeface="Arial" pitchFamily="34" charset="0"/>
                <a:cs typeface="Arial" pitchFamily="34" charset="0"/>
              </a:rPr>
            </a:br>
            <a:r>
              <a:rPr lang="ar-IQ" sz="2000" b="1" dirty="0" smtClean="0">
                <a:solidFill>
                  <a:srgbClr val="002060"/>
                </a:solidFill>
                <a:latin typeface="Arial" pitchFamily="34" charset="0"/>
                <a:cs typeface="Arial" pitchFamily="34" charset="0"/>
              </a:rPr>
              <a:t> </a:t>
            </a:r>
            <a:r>
              <a:rPr lang="ar-IQ" sz="2000" b="1" dirty="0" smtClean="0">
                <a:solidFill>
                  <a:srgbClr val="C00000"/>
                </a:solidFill>
                <a:latin typeface="Arial" pitchFamily="34" charset="0"/>
                <a:cs typeface="Arial" pitchFamily="34" charset="0"/>
              </a:rPr>
              <a:t>أشراف  :  </a:t>
            </a:r>
            <a:r>
              <a:rPr lang="ar-IQ" sz="2000" b="1" dirty="0" err="1" smtClean="0">
                <a:solidFill>
                  <a:srgbClr val="002060"/>
                </a:solidFill>
                <a:latin typeface="Arial" pitchFamily="34" charset="0"/>
                <a:cs typeface="Arial" pitchFamily="34" charset="0"/>
              </a:rPr>
              <a:t>أ</a:t>
            </a:r>
            <a:r>
              <a:rPr lang="ar-IQ" sz="2000" b="1" dirty="0" smtClean="0">
                <a:solidFill>
                  <a:srgbClr val="002060"/>
                </a:solidFill>
                <a:latin typeface="Arial" pitchFamily="34" charset="0"/>
                <a:cs typeface="Arial" pitchFamily="34" charset="0"/>
              </a:rPr>
              <a:t>.م.د. روافد هادي قاسم</a:t>
            </a:r>
            <a:endParaRPr lang="ar-IQ" sz="2000" b="1" dirty="0">
              <a:solidFill>
                <a:srgbClr val="002060"/>
              </a:solidFill>
              <a:latin typeface="AngsanaUPC" pitchFamily="18" charset="-34"/>
            </a:endParaRPr>
          </a:p>
        </p:txBody>
      </p:sp>
      <p:sp>
        <p:nvSpPr>
          <p:cNvPr id="13314" name="AutoShape 2" descr="عالم الزراعة - اهم الامراض التى تصيب محصول الارز"/>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IQ"/>
          </a:p>
        </p:txBody>
      </p:sp>
      <p:pic>
        <p:nvPicPr>
          <p:cNvPr id="4" name="صورة 3" descr="download.jpg"/>
          <p:cNvPicPr>
            <a:picLocks noChangeAspect="1"/>
          </p:cNvPicPr>
          <p:nvPr/>
        </p:nvPicPr>
        <p:blipFill>
          <a:blip r:embed="rId2"/>
          <a:stretch>
            <a:fillRect/>
          </a:stretch>
        </p:blipFill>
        <p:spPr>
          <a:xfrm>
            <a:off x="4786314" y="3286124"/>
            <a:ext cx="3714776" cy="3214710"/>
          </a:xfrm>
          <a:prstGeom prst="rect">
            <a:avLst/>
          </a:prstGeom>
        </p:spPr>
      </p:pic>
      <p:pic>
        <p:nvPicPr>
          <p:cNvPr id="5" name="صورة 4" descr="download (2).jpg"/>
          <p:cNvPicPr>
            <a:picLocks noChangeAspect="1"/>
          </p:cNvPicPr>
          <p:nvPr/>
        </p:nvPicPr>
        <p:blipFill>
          <a:blip r:embed="rId3"/>
          <a:stretch>
            <a:fillRect/>
          </a:stretch>
        </p:blipFill>
        <p:spPr>
          <a:xfrm>
            <a:off x="428596" y="3286124"/>
            <a:ext cx="4143404" cy="314327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0"/>
            <a:ext cx="8229600" cy="582594"/>
          </a:xfrm>
        </p:spPr>
        <p:txBody>
          <a:bodyPr>
            <a:normAutofit/>
          </a:bodyPr>
          <a:lstStyle/>
          <a:p>
            <a:r>
              <a:rPr lang="ar-IQ" sz="2000" dirty="0" smtClean="0"/>
              <a:t>جدول 2: يبين قيم التعبير الجيني لجين </a:t>
            </a:r>
            <a:r>
              <a:rPr lang="en-US" sz="2000" dirty="0" smtClean="0">
                <a:latin typeface="Arial" pitchFamily="34" charset="0"/>
                <a:cs typeface="Arial" pitchFamily="34" charset="0"/>
              </a:rPr>
              <a:t>SKCI</a:t>
            </a:r>
            <a:r>
              <a:rPr lang="ar-IQ" sz="2000" dirty="0" smtClean="0">
                <a:latin typeface="Arial" pitchFamily="34" charset="0"/>
                <a:cs typeface="Arial" pitchFamily="34" charset="0"/>
              </a:rPr>
              <a:t> المسؤول عن بعض آليات تحمل الملوحة في الرز</a:t>
            </a:r>
            <a:endParaRPr lang="ar-IQ" sz="2000" dirty="0"/>
          </a:p>
        </p:txBody>
      </p:sp>
      <p:graphicFrame>
        <p:nvGraphicFramePr>
          <p:cNvPr id="4" name="عنصر نائب للمحتوى 3"/>
          <p:cNvGraphicFramePr>
            <a:graphicFrameLocks noGrp="1"/>
          </p:cNvGraphicFramePr>
          <p:nvPr>
            <p:ph idx="1"/>
          </p:nvPr>
        </p:nvGraphicFramePr>
        <p:xfrm>
          <a:off x="428596" y="857232"/>
          <a:ext cx="8229600" cy="6949440"/>
        </p:xfrm>
        <a:graphic>
          <a:graphicData uri="http://schemas.openxmlformats.org/drawingml/2006/table">
            <a:tbl>
              <a:tblPr rtl="1" firstRow="1" bandRow="1">
                <a:tableStyleId>{5C22544A-7EE6-4342-B048-85BDC9FD1C3A}</a:tableStyleId>
              </a:tblPr>
              <a:tblGrid>
                <a:gridCol w="2057400"/>
                <a:gridCol w="2057400"/>
                <a:gridCol w="2057400"/>
                <a:gridCol w="2057400"/>
              </a:tblGrid>
              <a:tr h="508003">
                <a:tc>
                  <a:txBody>
                    <a:bodyPr/>
                    <a:lstStyle/>
                    <a:p>
                      <a:pPr algn="ctr" rtl="1"/>
                      <a:r>
                        <a:rPr lang="ar-IQ" dirty="0" smtClean="0"/>
                        <a:t>أصناف الرز </a:t>
                      </a:r>
                      <a:endParaRPr lang="ar-IQ" dirty="0"/>
                    </a:p>
                  </a:txBody>
                  <a:tcPr/>
                </a:tc>
                <a:tc>
                  <a:txBody>
                    <a:bodyPr/>
                    <a:lstStyle/>
                    <a:p>
                      <a:pPr algn="ctr" rtl="1"/>
                      <a:r>
                        <a:rPr lang="ar-IQ" dirty="0" smtClean="0"/>
                        <a:t>مستويات الملوحة </a:t>
                      </a:r>
                      <a:endParaRPr lang="ar-IQ" dirty="0"/>
                    </a:p>
                  </a:txBody>
                  <a:tcPr/>
                </a:tc>
                <a:tc>
                  <a:txBody>
                    <a:bodyPr/>
                    <a:lstStyle/>
                    <a:p>
                      <a:pPr algn="ctr" rtl="1"/>
                      <a:r>
                        <a:rPr lang="ar-IQ" dirty="0" smtClean="0"/>
                        <a:t>قيمة الجين </a:t>
                      </a:r>
                      <a:r>
                        <a:rPr lang="en-US" dirty="0" smtClean="0">
                          <a:latin typeface="Arial" pitchFamily="34" charset="0"/>
                          <a:cs typeface="Arial" pitchFamily="34" charset="0"/>
                        </a:rPr>
                        <a:t>SKCI</a:t>
                      </a:r>
                      <a:endParaRPr lang="ar-IQ" dirty="0"/>
                    </a:p>
                  </a:txBody>
                  <a:tcPr/>
                </a:tc>
                <a:tc>
                  <a:txBody>
                    <a:bodyPr/>
                    <a:lstStyle/>
                    <a:p>
                      <a:pPr algn="ctr" rtl="1"/>
                      <a:r>
                        <a:rPr lang="ar-IQ" dirty="0" smtClean="0"/>
                        <a:t>التعبير</a:t>
                      </a:r>
                      <a:r>
                        <a:rPr lang="ar-IQ" baseline="0" dirty="0" smtClean="0"/>
                        <a:t> الجيني للجين </a:t>
                      </a:r>
                      <a:r>
                        <a:rPr lang="en-US" dirty="0" smtClean="0">
                          <a:latin typeface="Arial" pitchFamily="34" charset="0"/>
                          <a:cs typeface="Arial" pitchFamily="34" charset="0"/>
                        </a:rPr>
                        <a:t>SKCI</a:t>
                      </a:r>
                      <a:endParaRPr lang="ar-IQ" dirty="0"/>
                    </a:p>
                  </a:txBody>
                  <a:tcPr/>
                </a:tc>
              </a:tr>
              <a:tr h="254002">
                <a:tc rowSpan="2">
                  <a:txBody>
                    <a:bodyPr/>
                    <a:lstStyle/>
                    <a:p>
                      <a:pPr algn="ctr" rtl="1"/>
                      <a:r>
                        <a:rPr lang="ar-IQ" dirty="0" smtClean="0"/>
                        <a:t>عنبر البركة</a:t>
                      </a:r>
                      <a:endParaRPr lang="ar-IQ" dirty="0"/>
                    </a:p>
                  </a:txBody>
                  <a:tcPr/>
                </a:tc>
                <a:tc>
                  <a:txBody>
                    <a:bodyPr/>
                    <a:lstStyle/>
                    <a:p>
                      <a:pPr algn="ctr" rtl="1"/>
                      <a:r>
                        <a:rPr lang="ar-IQ" dirty="0" smtClean="0"/>
                        <a:t>3</a:t>
                      </a:r>
                      <a:endParaRPr lang="ar-IQ" dirty="0"/>
                    </a:p>
                  </a:txBody>
                  <a:tcPr/>
                </a:tc>
                <a:tc>
                  <a:txBody>
                    <a:bodyPr/>
                    <a:lstStyle/>
                    <a:p>
                      <a:pPr algn="ctr" rtl="1"/>
                      <a:r>
                        <a:rPr lang="ar-IQ" dirty="0" smtClean="0"/>
                        <a:t>32.23</a:t>
                      </a:r>
                      <a:endParaRPr lang="ar-IQ" dirty="0"/>
                    </a:p>
                  </a:txBody>
                  <a:tcPr/>
                </a:tc>
                <a:tc>
                  <a:txBody>
                    <a:bodyPr/>
                    <a:lstStyle/>
                    <a:p>
                      <a:pPr algn="ctr" rtl="1"/>
                      <a:r>
                        <a:rPr lang="ar-IQ" dirty="0" smtClean="0"/>
                        <a:t>0.272</a:t>
                      </a:r>
                      <a:endParaRPr lang="ar-IQ" dirty="0"/>
                    </a:p>
                  </a:txBody>
                  <a:tcPr/>
                </a:tc>
              </a:tr>
              <a:tr h="254002">
                <a:tc vMerge="1">
                  <a:txBody>
                    <a:bodyPr/>
                    <a:lstStyle/>
                    <a:p>
                      <a:pPr rtl="1"/>
                      <a:endParaRPr lang="ar-IQ"/>
                    </a:p>
                  </a:txBody>
                  <a:tcPr/>
                </a:tc>
                <a:tc>
                  <a:txBody>
                    <a:bodyPr/>
                    <a:lstStyle/>
                    <a:p>
                      <a:pPr algn="ctr" rtl="1"/>
                      <a:r>
                        <a:rPr lang="ar-IQ" dirty="0" smtClean="0"/>
                        <a:t>15</a:t>
                      </a:r>
                      <a:endParaRPr lang="ar-IQ" dirty="0"/>
                    </a:p>
                  </a:txBody>
                  <a:tcPr/>
                </a:tc>
                <a:tc>
                  <a:txBody>
                    <a:bodyPr/>
                    <a:lstStyle/>
                    <a:p>
                      <a:pPr algn="ctr" rtl="1"/>
                      <a:r>
                        <a:rPr lang="ar-IQ" dirty="0" smtClean="0"/>
                        <a:t>31.41</a:t>
                      </a:r>
                      <a:endParaRPr lang="ar-IQ" dirty="0"/>
                    </a:p>
                  </a:txBody>
                  <a:tcPr/>
                </a:tc>
                <a:tc>
                  <a:txBody>
                    <a:bodyPr/>
                    <a:lstStyle/>
                    <a:p>
                      <a:pPr algn="ctr" rtl="1"/>
                      <a:r>
                        <a:rPr lang="ar-IQ" dirty="0" smtClean="0"/>
                        <a:t>0.338</a:t>
                      </a:r>
                      <a:endParaRPr lang="ar-IQ" dirty="0"/>
                    </a:p>
                  </a:txBody>
                  <a:tcPr/>
                </a:tc>
              </a:tr>
              <a:tr h="254002">
                <a:tc rowSpan="2">
                  <a:txBody>
                    <a:bodyPr/>
                    <a:lstStyle/>
                    <a:p>
                      <a:pPr algn="ctr" rtl="1"/>
                      <a:r>
                        <a:rPr lang="ar-IQ" dirty="0" smtClean="0"/>
                        <a:t>عنبر-33</a:t>
                      </a:r>
                      <a:endParaRPr lang="ar-IQ" dirty="0"/>
                    </a:p>
                  </a:txBody>
                  <a:tcPr/>
                </a:tc>
                <a:tc>
                  <a:txBody>
                    <a:bodyPr/>
                    <a:lstStyle/>
                    <a:p>
                      <a:pPr algn="ctr" rtl="1"/>
                      <a:r>
                        <a:rPr lang="ar-IQ" dirty="0" smtClean="0"/>
                        <a:t>3</a:t>
                      </a:r>
                      <a:endParaRPr lang="ar-IQ" dirty="0"/>
                    </a:p>
                  </a:txBody>
                  <a:tcPr/>
                </a:tc>
                <a:tc>
                  <a:txBody>
                    <a:bodyPr/>
                    <a:lstStyle/>
                    <a:p>
                      <a:pPr algn="ctr" rtl="1"/>
                      <a:r>
                        <a:rPr lang="ar-IQ" dirty="0" smtClean="0"/>
                        <a:t>30.63</a:t>
                      </a:r>
                      <a:endParaRPr lang="ar-IQ" dirty="0"/>
                    </a:p>
                  </a:txBody>
                  <a:tcPr/>
                </a:tc>
                <a:tc>
                  <a:txBody>
                    <a:bodyPr/>
                    <a:lstStyle/>
                    <a:p>
                      <a:pPr algn="ctr" rtl="1"/>
                      <a:r>
                        <a:rPr lang="ar-IQ" dirty="0" smtClean="0"/>
                        <a:t>0.360</a:t>
                      </a:r>
                      <a:endParaRPr lang="ar-IQ" dirty="0"/>
                    </a:p>
                  </a:txBody>
                  <a:tcPr/>
                </a:tc>
              </a:tr>
              <a:tr h="254002">
                <a:tc vMerge="1">
                  <a:txBody>
                    <a:bodyPr/>
                    <a:lstStyle/>
                    <a:p>
                      <a:pPr rtl="1"/>
                      <a:endParaRPr lang="ar-IQ"/>
                    </a:p>
                  </a:txBody>
                  <a:tcPr/>
                </a:tc>
                <a:tc>
                  <a:txBody>
                    <a:bodyPr/>
                    <a:lstStyle/>
                    <a:p>
                      <a:pPr algn="ctr" rtl="1"/>
                      <a:r>
                        <a:rPr lang="ar-IQ" dirty="0" smtClean="0"/>
                        <a:t>15</a:t>
                      </a:r>
                      <a:endParaRPr lang="ar-IQ" dirty="0"/>
                    </a:p>
                  </a:txBody>
                  <a:tcPr/>
                </a:tc>
                <a:tc>
                  <a:txBody>
                    <a:bodyPr/>
                    <a:lstStyle/>
                    <a:p>
                      <a:pPr algn="ctr" rtl="1"/>
                      <a:r>
                        <a:rPr lang="ar-IQ" dirty="0" smtClean="0"/>
                        <a:t>31.51</a:t>
                      </a:r>
                      <a:endParaRPr lang="ar-IQ" dirty="0"/>
                    </a:p>
                  </a:txBody>
                  <a:tcPr/>
                </a:tc>
                <a:tc>
                  <a:txBody>
                    <a:bodyPr/>
                    <a:lstStyle/>
                    <a:p>
                      <a:pPr algn="ctr" rtl="1"/>
                      <a:r>
                        <a:rPr lang="ar-IQ" dirty="0" smtClean="0"/>
                        <a:t>0.308</a:t>
                      </a:r>
                      <a:endParaRPr lang="ar-IQ" dirty="0"/>
                    </a:p>
                  </a:txBody>
                  <a:tcPr/>
                </a:tc>
              </a:tr>
              <a:tr h="254002">
                <a:tc rowSpan="2">
                  <a:txBody>
                    <a:bodyPr/>
                    <a:lstStyle/>
                    <a:p>
                      <a:pPr algn="ctr" rtl="1"/>
                      <a:r>
                        <a:rPr lang="ar-IQ" dirty="0" smtClean="0"/>
                        <a:t>ياسمين</a:t>
                      </a:r>
                      <a:endParaRPr lang="ar-IQ" dirty="0"/>
                    </a:p>
                  </a:txBody>
                  <a:tcPr/>
                </a:tc>
                <a:tc>
                  <a:txBody>
                    <a:bodyPr/>
                    <a:lstStyle/>
                    <a:p>
                      <a:pPr algn="ctr" rtl="1"/>
                      <a:r>
                        <a:rPr lang="ar-IQ" dirty="0" smtClean="0"/>
                        <a:t>3</a:t>
                      </a:r>
                      <a:endParaRPr lang="ar-IQ" dirty="0"/>
                    </a:p>
                  </a:txBody>
                  <a:tcPr/>
                </a:tc>
                <a:tc>
                  <a:txBody>
                    <a:bodyPr/>
                    <a:lstStyle/>
                    <a:p>
                      <a:pPr algn="ctr" rtl="1"/>
                      <a:r>
                        <a:rPr lang="ar-IQ" dirty="0" smtClean="0"/>
                        <a:t>34.28</a:t>
                      </a:r>
                      <a:endParaRPr lang="ar-IQ" dirty="0"/>
                    </a:p>
                  </a:txBody>
                  <a:tcPr/>
                </a:tc>
                <a:tc>
                  <a:txBody>
                    <a:bodyPr/>
                    <a:lstStyle/>
                    <a:p>
                      <a:pPr algn="ctr" rtl="1"/>
                      <a:r>
                        <a:rPr lang="ar-IQ" dirty="0" smtClean="0"/>
                        <a:t>0.205</a:t>
                      </a:r>
                      <a:endParaRPr lang="ar-IQ" dirty="0"/>
                    </a:p>
                  </a:txBody>
                  <a:tcPr/>
                </a:tc>
              </a:tr>
              <a:tr h="254002">
                <a:tc vMerge="1">
                  <a:txBody>
                    <a:bodyPr/>
                    <a:lstStyle/>
                    <a:p>
                      <a:pPr rtl="1"/>
                      <a:endParaRPr lang="ar-IQ"/>
                    </a:p>
                  </a:txBody>
                  <a:tcPr/>
                </a:tc>
                <a:tc>
                  <a:txBody>
                    <a:bodyPr/>
                    <a:lstStyle/>
                    <a:p>
                      <a:pPr algn="ctr" rtl="1"/>
                      <a:r>
                        <a:rPr lang="ar-IQ" dirty="0" smtClean="0"/>
                        <a:t>15</a:t>
                      </a:r>
                      <a:endParaRPr lang="ar-IQ" dirty="0"/>
                    </a:p>
                  </a:txBody>
                  <a:tcPr/>
                </a:tc>
                <a:tc>
                  <a:txBody>
                    <a:bodyPr/>
                    <a:lstStyle/>
                    <a:p>
                      <a:pPr algn="ctr" rtl="1"/>
                      <a:r>
                        <a:rPr lang="ar-IQ" dirty="0" smtClean="0"/>
                        <a:t>32.59</a:t>
                      </a:r>
                      <a:endParaRPr lang="ar-IQ" dirty="0"/>
                    </a:p>
                  </a:txBody>
                  <a:tcPr/>
                </a:tc>
                <a:tc>
                  <a:txBody>
                    <a:bodyPr/>
                    <a:lstStyle/>
                    <a:p>
                      <a:pPr algn="ctr" rtl="1"/>
                      <a:r>
                        <a:rPr lang="ar-IQ" dirty="0" smtClean="0"/>
                        <a:t>0.273</a:t>
                      </a:r>
                      <a:endParaRPr lang="ar-IQ" dirty="0"/>
                    </a:p>
                  </a:txBody>
                  <a:tcPr/>
                </a:tc>
              </a:tr>
              <a:tr h="254002">
                <a:tc rowSpan="2">
                  <a:txBody>
                    <a:bodyPr/>
                    <a:lstStyle/>
                    <a:p>
                      <a:pPr algn="ctr" rtl="1"/>
                      <a:r>
                        <a:rPr lang="ar-IQ" dirty="0" smtClean="0"/>
                        <a:t>فرات-1</a:t>
                      </a:r>
                      <a:endParaRPr lang="ar-IQ" dirty="0"/>
                    </a:p>
                  </a:txBody>
                  <a:tcPr/>
                </a:tc>
                <a:tc>
                  <a:txBody>
                    <a:bodyPr/>
                    <a:lstStyle/>
                    <a:p>
                      <a:pPr algn="ctr" rtl="1"/>
                      <a:r>
                        <a:rPr lang="ar-IQ" dirty="0" smtClean="0"/>
                        <a:t>3</a:t>
                      </a:r>
                      <a:endParaRPr lang="ar-IQ" dirty="0"/>
                    </a:p>
                  </a:txBody>
                  <a:tcPr/>
                </a:tc>
                <a:tc>
                  <a:txBody>
                    <a:bodyPr/>
                    <a:lstStyle/>
                    <a:p>
                      <a:pPr algn="ctr" rtl="1"/>
                      <a:r>
                        <a:rPr lang="ar-IQ" dirty="0" smtClean="0"/>
                        <a:t>31.08</a:t>
                      </a:r>
                      <a:endParaRPr lang="ar-IQ" dirty="0"/>
                    </a:p>
                  </a:txBody>
                  <a:tcPr/>
                </a:tc>
                <a:tc>
                  <a:txBody>
                    <a:bodyPr/>
                    <a:lstStyle/>
                    <a:p>
                      <a:pPr algn="ctr" rtl="1"/>
                      <a:r>
                        <a:rPr lang="ar-IQ" dirty="0" smtClean="0"/>
                        <a:t>0.340</a:t>
                      </a:r>
                      <a:endParaRPr lang="ar-IQ" dirty="0"/>
                    </a:p>
                  </a:txBody>
                  <a:tcPr/>
                </a:tc>
              </a:tr>
              <a:tr h="254002">
                <a:tc vMerge="1">
                  <a:txBody>
                    <a:bodyPr/>
                    <a:lstStyle/>
                    <a:p>
                      <a:pPr rtl="1"/>
                      <a:endParaRPr lang="ar-IQ"/>
                    </a:p>
                  </a:txBody>
                  <a:tcPr/>
                </a:tc>
                <a:tc>
                  <a:txBody>
                    <a:bodyPr/>
                    <a:lstStyle/>
                    <a:p>
                      <a:pPr algn="ctr" rtl="1"/>
                      <a:r>
                        <a:rPr lang="ar-IQ" dirty="0" smtClean="0"/>
                        <a:t>15</a:t>
                      </a:r>
                      <a:endParaRPr lang="ar-IQ" dirty="0"/>
                    </a:p>
                  </a:txBody>
                  <a:tcPr/>
                </a:tc>
                <a:tc>
                  <a:txBody>
                    <a:bodyPr/>
                    <a:lstStyle/>
                    <a:p>
                      <a:pPr algn="ctr" rtl="1"/>
                      <a:r>
                        <a:rPr lang="ar-IQ" dirty="0" smtClean="0"/>
                        <a:t>28.19</a:t>
                      </a:r>
                      <a:endParaRPr lang="ar-IQ" dirty="0"/>
                    </a:p>
                  </a:txBody>
                  <a:tcPr/>
                </a:tc>
                <a:tc>
                  <a:txBody>
                    <a:bodyPr/>
                    <a:lstStyle/>
                    <a:p>
                      <a:pPr algn="ctr" rtl="1"/>
                      <a:r>
                        <a:rPr lang="ar-IQ" dirty="0" smtClean="0"/>
                        <a:t>0.514</a:t>
                      </a:r>
                      <a:endParaRPr lang="ar-IQ" dirty="0"/>
                    </a:p>
                  </a:txBody>
                  <a:tcPr/>
                </a:tc>
              </a:tr>
              <a:tr h="254002">
                <a:tc rowSpan="2">
                  <a:txBody>
                    <a:bodyPr/>
                    <a:lstStyle/>
                    <a:p>
                      <a:pPr algn="ctr" rtl="1"/>
                      <a:r>
                        <a:rPr lang="ar-IQ" dirty="0" smtClean="0"/>
                        <a:t>بحوث</a:t>
                      </a:r>
                      <a:endParaRPr lang="ar-IQ" dirty="0"/>
                    </a:p>
                  </a:txBody>
                  <a:tcPr/>
                </a:tc>
                <a:tc>
                  <a:txBody>
                    <a:bodyPr/>
                    <a:lstStyle/>
                    <a:p>
                      <a:pPr algn="ctr" rtl="1"/>
                      <a:r>
                        <a:rPr lang="ar-IQ" dirty="0" smtClean="0"/>
                        <a:t>3</a:t>
                      </a:r>
                      <a:endParaRPr lang="ar-IQ" dirty="0"/>
                    </a:p>
                  </a:txBody>
                  <a:tcPr/>
                </a:tc>
                <a:tc>
                  <a:txBody>
                    <a:bodyPr/>
                    <a:lstStyle/>
                    <a:p>
                      <a:pPr algn="ctr" rtl="1"/>
                      <a:r>
                        <a:rPr lang="ar-IQ" dirty="0" smtClean="0"/>
                        <a:t>30.53</a:t>
                      </a:r>
                      <a:endParaRPr lang="ar-IQ" dirty="0"/>
                    </a:p>
                  </a:txBody>
                  <a:tcPr/>
                </a:tc>
                <a:tc>
                  <a:txBody>
                    <a:bodyPr/>
                    <a:lstStyle/>
                    <a:p>
                      <a:pPr algn="ctr" rtl="1"/>
                      <a:r>
                        <a:rPr lang="ar-IQ" dirty="0" smtClean="0"/>
                        <a:t>0.376</a:t>
                      </a:r>
                      <a:endParaRPr lang="ar-IQ" dirty="0"/>
                    </a:p>
                  </a:txBody>
                  <a:tcPr/>
                </a:tc>
              </a:tr>
              <a:tr h="254002">
                <a:tc vMerge="1">
                  <a:txBody>
                    <a:bodyPr/>
                    <a:lstStyle/>
                    <a:p>
                      <a:pPr rtl="1"/>
                      <a:endParaRPr lang="ar-IQ"/>
                    </a:p>
                  </a:txBody>
                  <a:tcPr/>
                </a:tc>
                <a:tc>
                  <a:txBody>
                    <a:bodyPr/>
                    <a:lstStyle/>
                    <a:p>
                      <a:pPr algn="ctr" rtl="1"/>
                      <a:r>
                        <a:rPr lang="ar-IQ" dirty="0" smtClean="0"/>
                        <a:t>15</a:t>
                      </a:r>
                      <a:endParaRPr lang="ar-IQ" dirty="0"/>
                    </a:p>
                  </a:txBody>
                  <a:tcPr/>
                </a:tc>
                <a:tc>
                  <a:txBody>
                    <a:bodyPr/>
                    <a:lstStyle/>
                    <a:p>
                      <a:pPr algn="ctr" rtl="1"/>
                      <a:r>
                        <a:rPr lang="ar-IQ" dirty="0" smtClean="0"/>
                        <a:t>27.75</a:t>
                      </a:r>
                      <a:endParaRPr lang="ar-IQ" dirty="0"/>
                    </a:p>
                  </a:txBody>
                  <a:tcPr/>
                </a:tc>
                <a:tc>
                  <a:txBody>
                    <a:bodyPr/>
                    <a:lstStyle/>
                    <a:p>
                      <a:pPr algn="ctr" rtl="1"/>
                      <a:r>
                        <a:rPr lang="ar-IQ" dirty="0" smtClean="0"/>
                        <a:t>0.573</a:t>
                      </a:r>
                      <a:endParaRPr lang="ar-IQ" dirty="0"/>
                    </a:p>
                  </a:txBody>
                  <a:tcPr/>
                </a:tc>
              </a:tr>
              <a:tr h="254002">
                <a:tc rowSpan="2">
                  <a:txBody>
                    <a:bodyPr/>
                    <a:lstStyle/>
                    <a:p>
                      <a:pPr algn="ctr" rtl="1"/>
                      <a:r>
                        <a:rPr lang="ar-IQ" dirty="0" smtClean="0"/>
                        <a:t>مشخاب-1</a:t>
                      </a:r>
                      <a:endParaRPr lang="ar-IQ" dirty="0"/>
                    </a:p>
                  </a:txBody>
                  <a:tcPr/>
                </a:tc>
                <a:tc>
                  <a:txBody>
                    <a:bodyPr/>
                    <a:lstStyle/>
                    <a:p>
                      <a:pPr algn="ctr" rtl="1"/>
                      <a:r>
                        <a:rPr lang="ar-IQ" dirty="0" smtClean="0"/>
                        <a:t>3</a:t>
                      </a:r>
                      <a:endParaRPr lang="ar-IQ" dirty="0"/>
                    </a:p>
                  </a:txBody>
                  <a:tcPr/>
                </a:tc>
                <a:tc>
                  <a:txBody>
                    <a:bodyPr/>
                    <a:lstStyle/>
                    <a:p>
                      <a:pPr algn="ctr" rtl="1"/>
                      <a:r>
                        <a:rPr lang="ar-IQ" dirty="0" smtClean="0"/>
                        <a:t>31.96</a:t>
                      </a:r>
                      <a:endParaRPr lang="ar-IQ" dirty="0"/>
                    </a:p>
                  </a:txBody>
                  <a:tcPr/>
                </a:tc>
                <a:tc>
                  <a:txBody>
                    <a:bodyPr/>
                    <a:lstStyle/>
                    <a:p>
                      <a:pPr algn="ctr" rtl="1"/>
                      <a:r>
                        <a:rPr lang="ar-IQ" dirty="0" smtClean="0"/>
                        <a:t>0.294</a:t>
                      </a:r>
                      <a:endParaRPr lang="ar-IQ" dirty="0"/>
                    </a:p>
                  </a:txBody>
                  <a:tcPr/>
                </a:tc>
              </a:tr>
              <a:tr h="254002">
                <a:tc vMerge="1">
                  <a:txBody>
                    <a:bodyPr/>
                    <a:lstStyle/>
                    <a:p>
                      <a:pPr rtl="1"/>
                      <a:endParaRPr lang="ar-IQ"/>
                    </a:p>
                  </a:txBody>
                  <a:tcPr/>
                </a:tc>
                <a:tc>
                  <a:txBody>
                    <a:bodyPr/>
                    <a:lstStyle/>
                    <a:p>
                      <a:pPr algn="ctr" rtl="1"/>
                      <a:r>
                        <a:rPr lang="ar-IQ" dirty="0" smtClean="0"/>
                        <a:t>15</a:t>
                      </a:r>
                      <a:endParaRPr lang="ar-IQ" dirty="0"/>
                    </a:p>
                  </a:txBody>
                  <a:tcPr/>
                </a:tc>
                <a:tc>
                  <a:txBody>
                    <a:bodyPr/>
                    <a:lstStyle/>
                    <a:p>
                      <a:pPr algn="ctr" rtl="1"/>
                      <a:r>
                        <a:rPr lang="ar-IQ" dirty="0" smtClean="0"/>
                        <a:t>22.88</a:t>
                      </a:r>
                      <a:endParaRPr lang="ar-IQ" dirty="0"/>
                    </a:p>
                  </a:txBody>
                  <a:tcPr/>
                </a:tc>
                <a:tc>
                  <a:txBody>
                    <a:bodyPr/>
                    <a:lstStyle/>
                    <a:p>
                      <a:pPr algn="ctr" rtl="1"/>
                      <a:r>
                        <a:rPr lang="ar-IQ" dirty="0" smtClean="0"/>
                        <a:t>1.150</a:t>
                      </a:r>
                      <a:endParaRPr lang="ar-IQ" dirty="0"/>
                    </a:p>
                  </a:txBody>
                  <a:tcPr/>
                </a:tc>
              </a:tr>
              <a:tr h="254002">
                <a:tc rowSpan="2">
                  <a:txBody>
                    <a:bodyPr/>
                    <a:lstStyle/>
                    <a:p>
                      <a:pPr algn="ctr" rtl="1"/>
                      <a:r>
                        <a:rPr lang="ar-IQ" dirty="0" smtClean="0"/>
                        <a:t>مشخاب-2</a:t>
                      </a:r>
                      <a:endParaRPr lang="ar-IQ" dirty="0"/>
                    </a:p>
                  </a:txBody>
                  <a:tcPr/>
                </a:tc>
                <a:tc>
                  <a:txBody>
                    <a:bodyPr/>
                    <a:lstStyle/>
                    <a:p>
                      <a:pPr algn="ctr" rtl="1"/>
                      <a:r>
                        <a:rPr lang="ar-IQ" dirty="0" smtClean="0"/>
                        <a:t>3</a:t>
                      </a:r>
                      <a:endParaRPr lang="ar-IQ" dirty="0"/>
                    </a:p>
                  </a:txBody>
                  <a:tcPr/>
                </a:tc>
                <a:tc>
                  <a:txBody>
                    <a:bodyPr/>
                    <a:lstStyle/>
                    <a:p>
                      <a:pPr algn="ctr" rtl="1"/>
                      <a:r>
                        <a:rPr lang="ar-IQ" dirty="0" smtClean="0"/>
                        <a:t>35.41</a:t>
                      </a:r>
                      <a:endParaRPr lang="ar-IQ" dirty="0"/>
                    </a:p>
                  </a:txBody>
                  <a:tcPr/>
                </a:tc>
                <a:tc>
                  <a:txBody>
                    <a:bodyPr/>
                    <a:lstStyle/>
                    <a:p>
                      <a:pPr algn="ctr" rtl="1"/>
                      <a:r>
                        <a:rPr lang="ar-IQ" dirty="0" smtClean="0"/>
                        <a:t>0.188</a:t>
                      </a:r>
                      <a:endParaRPr lang="ar-IQ" dirty="0"/>
                    </a:p>
                  </a:txBody>
                  <a:tcPr/>
                </a:tc>
              </a:tr>
              <a:tr h="254002">
                <a:tc vMerge="1">
                  <a:txBody>
                    <a:bodyPr/>
                    <a:lstStyle/>
                    <a:p>
                      <a:pPr rtl="1"/>
                      <a:endParaRPr lang="ar-IQ"/>
                    </a:p>
                  </a:txBody>
                  <a:tcPr/>
                </a:tc>
                <a:tc>
                  <a:txBody>
                    <a:bodyPr/>
                    <a:lstStyle/>
                    <a:p>
                      <a:pPr algn="ctr" rtl="1"/>
                      <a:r>
                        <a:rPr lang="ar-IQ" dirty="0" smtClean="0"/>
                        <a:t>15</a:t>
                      </a:r>
                      <a:endParaRPr lang="ar-IQ" dirty="0"/>
                    </a:p>
                  </a:txBody>
                  <a:tcPr/>
                </a:tc>
                <a:tc>
                  <a:txBody>
                    <a:bodyPr/>
                    <a:lstStyle/>
                    <a:p>
                      <a:pPr algn="ctr" rtl="1"/>
                      <a:r>
                        <a:rPr lang="ar-IQ" dirty="0" smtClean="0"/>
                        <a:t>22.50</a:t>
                      </a:r>
                      <a:endParaRPr lang="ar-IQ" dirty="0"/>
                    </a:p>
                  </a:txBody>
                  <a:tcPr/>
                </a:tc>
                <a:tc>
                  <a:txBody>
                    <a:bodyPr/>
                    <a:lstStyle/>
                    <a:p>
                      <a:pPr algn="ctr" rtl="1"/>
                      <a:r>
                        <a:rPr lang="ar-IQ" dirty="0" smtClean="0"/>
                        <a:t>1.148</a:t>
                      </a:r>
                      <a:endParaRPr lang="ar-IQ" dirty="0"/>
                    </a:p>
                  </a:txBody>
                  <a:tcPr/>
                </a:tc>
              </a:tr>
              <a:tr h="508004">
                <a:tc gridSpan="4">
                  <a:txBody>
                    <a:bodyPr/>
                    <a:lstStyle/>
                    <a:p>
                      <a:pPr algn="ctr" rtl="1"/>
                      <a:r>
                        <a:rPr lang="ar-IQ" dirty="0" smtClean="0"/>
                        <a:t>أ.ف.م   &lt;</a:t>
                      </a:r>
                      <a:r>
                        <a:rPr lang="ar-IQ" baseline="0" dirty="0" smtClean="0"/>
                        <a:t>  0.05 بين قيم التعبير الجيني = 0.11</a:t>
                      </a:r>
                    </a:p>
                    <a:p>
                      <a:pPr algn="ctr" rtl="1"/>
                      <a:endParaRPr lang="ar-IQ" baseline="0" dirty="0" smtClean="0"/>
                    </a:p>
                    <a:p>
                      <a:pPr algn="ctr" rtl="1"/>
                      <a:endParaRPr lang="ar-IQ" baseline="0" dirty="0" smtClean="0"/>
                    </a:p>
                    <a:p>
                      <a:pPr algn="ctr" rtl="1"/>
                      <a:endParaRPr lang="ar-IQ" dirty="0"/>
                    </a:p>
                  </a:txBody>
                  <a:tcPr/>
                </a:tc>
                <a:tc hMerge="1">
                  <a:txBody>
                    <a:bodyPr/>
                    <a:lstStyle/>
                    <a:p>
                      <a:pPr rtl="1"/>
                      <a:endParaRPr lang="ar-IQ" dirty="0"/>
                    </a:p>
                  </a:txBody>
                  <a:tcPr/>
                </a:tc>
                <a:tc hMerge="1">
                  <a:txBody>
                    <a:bodyPr/>
                    <a:lstStyle/>
                    <a:p>
                      <a:pPr rtl="1"/>
                      <a:endParaRPr lang="ar-IQ" dirty="0"/>
                    </a:p>
                  </a:txBody>
                  <a:tcPr/>
                </a:tc>
                <a:tc hMerge="1">
                  <a:txBody>
                    <a:bodyPr/>
                    <a:lstStyle/>
                    <a:p>
                      <a:pPr rtl="1"/>
                      <a:endParaRPr lang="ar-IQ"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428596" y="500042"/>
            <a:ext cx="8229600" cy="4525963"/>
          </a:xfrm>
        </p:spPr>
        <p:txBody>
          <a:bodyPr>
            <a:noAutofit/>
          </a:bodyPr>
          <a:lstStyle/>
          <a:p>
            <a:pPr algn="just">
              <a:lnSpc>
                <a:spcPct val="150000"/>
              </a:lnSpc>
              <a:buNone/>
            </a:pPr>
            <a:r>
              <a:rPr lang="ar-IQ" sz="2000" dirty="0" smtClean="0"/>
              <a:t>تشير الدراسة إلى إن قيمة التعبير الجيني تعتمد على درجة الإجهاد البيئي، فكلما زادت الملوحة زاد التعبير الجيني لان مقدار التعبير الجيني لأي جين هو عبارة عن التداخل بين البيئة والوراثة أو ما يسمى جين التفاعل البيئي (</a:t>
            </a:r>
            <a:r>
              <a:rPr lang="en-US" sz="2000" dirty="0" smtClean="0"/>
              <a:t>Gene Environmental interaction</a:t>
            </a:r>
            <a:r>
              <a:rPr lang="ar-IQ" sz="2000" dirty="0" smtClean="0"/>
              <a:t>) وعليه فان التحري عن أي جين مرتبط بصفة تحمل الملوحة يجب أن يكون مصحوبا بتقدير التعبير الجيني له وتحديد مستوى الملوحة الذي يحفزه على التعبير.</a:t>
            </a:r>
          </a:p>
          <a:p>
            <a:pPr algn="just">
              <a:lnSpc>
                <a:spcPct val="150000"/>
              </a:lnSpc>
              <a:buNone/>
            </a:pPr>
            <a:r>
              <a:rPr lang="ar-IQ" sz="2000" dirty="0" smtClean="0"/>
              <a:t>وغالبا ما تتعلق صفة تحمل الملوحة في الرز مع قدرة النبات على استبعاد ايون الصوديوم من المجموع الخضري والحفاظ على نسبة ايوني الصوديوم إلى البوتاسيوم في خلايا النبات.</a:t>
            </a:r>
          </a:p>
          <a:p>
            <a:pPr algn="just">
              <a:lnSpc>
                <a:spcPct val="150000"/>
              </a:lnSpc>
              <a:buNone/>
            </a:pPr>
            <a:r>
              <a:rPr lang="ar-IQ" sz="2000" dirty="0" smtClean="0"/>
              <a:t>وتشير الدراسات إلى إن ميكانيكية تحمل الملوحة التي يسيطر عليها الجين </a:t>
            </a:r>
            <a:r>
              <a:rPr lang="en-US" sz="2000" dirty="0" smtClean="0"/>
              <a:t>SKCI</a:t>
            </a:r>
            <a:r>
              <a:rPr lang="ar-IQ" sz="2000" dirty="0" smtClean="0"/>
              <a:t> في الرز تتعلق بالحفاظ على مستوى ايون البوتاسيوم في خلايا المجموع الخضري.</a:t>
            </a:r>
            <a:endParaRPr lang="ar-IQ"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00034" y="357166"/>
            <a:ext cx="8143932" cy="6401753"/>
          </a:xfrm>
          <a:prstGeom prst="rect">
            <a:avLst/>
          </a:prstGeom>
        </p:spPr>
        <p:txBody>
          <a:bodyPr wrap="square">
            <a:spAutoFit/>
          </a:bodyPr>
          <a:lstStyle/>
          <a:p>
            <a:r>
              <a:rPr lang="ar-IQ" sz="4000" b="1" dirty="0" smtClean="0">
                <a:solidFill>
                  <a:srgbClr val="C00000"/>
                </a:solidFill>
              </a:rPr>
              <a:t>الاستنتاجات</a:t>
            </a:r>
          </a:p>
          <a:p>
            <a:pPr>
              <a:buFont typeface="Wingdings" pitchFamily="2" charset="2"/>
              <a:buChar char="ü"/>
            </a:pPr>
            <a:endParaRPr lang="ar-IQ" sz="4000" b="1" dirty="0" smtClean="0">
              <a:solidFill>
                <a:srgbClr val="C00000"/>
              </a:solidFill>
            </a:endParaRPr>
          </a:p>
          <a:p>
            <a:pPr algn="just">
              <a:lnSpc>
                <a:spcPct val="150000"/>
              </a:lnSpc>
              <a:buFont typeface="Wingdings" pitchFamily="2" charset="2"/>
              <a:buChar char="Ø"/>
            </a:pPr>
            <a:r>
              <a:rPr lang="ar-IQ" sz="2000" dirty="0" smtClean="0"/>
              <a:t> تدرج أصناف الرز السبعة في قابليتها على تحمل الملوحة، اذ تفوق الصنفين مشخاب-1 ومشخاب-2 على سائر الأصناف في إعطائهم أعلى معدلاً في نسب أنبات بذورهم تحت ظروف الشد الملحي، فضلا عن أن قيم تعبير الجين </a:t>
            </a:r>
            <a:r>
              <a:rPr lang="en-US" sz="2000" dirty="0" smtClean="0"/>
              <a:t>SKCI</a:t>
            </a:r>
            <a:r>
              <a:rPr lang="ar-IQ" sz="2000" dirty="0" smtClean="0"/>
              <a:t> كانت الأعلى مقارنة بسائر الأصناف المدروسة، لذا يعد هذان الصنفان متحملان للملوحة.</a:t>
            </a:r>
          </a:p>
          <a:p>
            <a:pPr algn="just">
              <a:lnSpc>
                <a:spcPct val="150000"/>
              </a:lnSpc>
              <a:buFont typeface="Wingdings" pitchFamily="2" charset="2"/>
              <a:buChar char="Ø"/>
            </a:pPr>
            <a:r>
              <a:rPr lang="ar-IQ" sz="2000" dirty="0" smtClean="0"/>
              <a:t> الصنفان فرات-1 وبحوث فيمكن عدهما من الأصناف المتحملة نسبيا للملوحة أو شبه المتحملة، وذلك لان قيم التعبير للجين </a:t>
            </a:r>
            <a:r>
              <a:rPr lang="en-US" sz="2000" dirty="0" smtClean="0"/>
              <a:t>SKCI</a:t>
            </a:r>
            <a:r>
              <a:rPr lang="ar-IQ" sz="2000" dirty="0" smtClean="0"/>
              <a:t> المرتبط بتحمل الملوحة كانت مرتفعة نسبياً مقارنة مع معاملة السيطرة فضلا عن أن معدل أنبات البذور كان متوسطاً في معاملة الشد الملحي.</a:t>
            </a:r>
          </a:p>
          <a:p>
            <a:pPr algn="just">
              <a:lnSpc>
                <a:spcPct val="150000"/>
              </a:lnSpc>
              <a:buFont typeface="Wingdings" pitchFamily="2" charset="2"/>
              <a:buChar char="Ø"/>
            </a:pPr>
            <a:r>
              <a:rPr lang="ar-IQ" sz="2000" dirty="0" smtClean="0"/>
              <a:t> الأصناف التي أكدت التجربة حساسيتها للملوحة هي عنبر البركة وعنبر-33 وياسمين اذ إن مقدار التعبير الجيني للجين </a:t>
            </a:r>
            <a:r>
              <a:rPr lang="en-US" sz="2000" dirty="0" smtClean="0"/>
              <a:t>SKCI</a:t>
            </a:r>
            <a:r>
              <a:rPr lang="ar-IQ" sz="2000" dirty="0" smtClean="0"/>
              <a:t> التحمل للملوحة لم يعطِ اختلافا معنويا أو تعبيرا محسوسا  بعد تعرضه للشد الملحي فضلا عن إن تجربة الإنبات أكدت هذه الحساسية وذلك بتسجيلهم اقل القيم في معدلات نسب أنبات البذور.</a:t>
            </a:r>
            <a:endParaRPr lang="ar-IQ"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428596" y="714356"/>
            <a:ext cx="8229600" cy="4525963"/>
          </a:xfrm>
        </p:spPr>
        <p:txBody>
          <a:bodyPr>
            <a:normAutofit/>
          </a:bodyPr>
          <a:lstStyle/>
          <a:p>
            <a:pPr algn="just">
              <a:lnSpc>
                <a:spcPct val="150000"/>
              </a:lnSpc>
              <a:buNone/>
            </a:pPr>
            <a:r>
              <a:rPr lang="ar-IQ" sz="2000" dirty="0" smtClean="0"/>
              <a:t>وعليه نستنتج وجود نسبة عالية من التباين الوظيفي بين العينات المدروسة فيما يخص قابليتها على تحمل الإجهاد الملحي وهذا يقود إلى وجود تباين وراثي وظيفي مهم بين هذه الأصناف.</a:t>
            </a:r>
          </a:p>
          <a:p>
            <a:pPr algn="just">
              <a:lnSpc>
                <a:spcPct val="150000"/>
              </a:lnSpc>
              <a:buNone/>
            </a:pPr>
            <a:r>
              <a:rPr lang="ar-IQ" sz="2000" dirty="0" smtClean="0"/>
              <a:t>وعلى الرغم من أن التجارب الحقلية توفر معلومة مهمة حول مدى التباين الوراثي بين الأصناف في مدى قابليتها لتحمل الإجهاد البيئي إلا أن التقانات الحديثة على مستوى الدراسات الجزيئية توفر معلومات دقيقة ومستفيضة بخصوص أهم الميكانيكيات التي تتبعها الأصناف النباتية لحماية نفسها من الشدود البيئية ولاسيما الاجتهاد الملحي، لذا يعتبر عزل ودراسة هذه الجينات أمرا كبيرا لتحسين الزراعة العالمية واملاً مستقبلياً لنقل بعض المواقع الجينية إلى الأصناف الحساسة.</a:t>
            </a:r>
            <a:endParaRPr lang="ar-IQ"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2214554"/>
            <a:ext cx="8229600" cy="1143000"/>
          </a:xfrm>
        </p:spPr>
        <p:txBody>
          <a:bodyPr>
            <a:normAutofit/>
          </a:bodyPr>
          <a:lstStyle/>
          <a:p>
            <a:r>
              <a:rPr lang="ar-IQ" sz="6000" dirty="0" smtClean="0">
                <a:solidFill>
                  <a:srgbClr val="C00000"/>
                </a:solidFill>
              </a:rPr>
              <a:t>شكراً لإصغائكم</a:t>
            </a:r>
            <a:endParaRPr lang="ar-IQ" sz="6000"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142852"/>
            <a:ext cx="8229600" cy="1143000"/>
          </a:xfrm>
        </p:spPr>
        <p:txBody>
          <a:bodyPr>
            <a:normAutofit/>
          </a:bodyPr>
          <a:lstStyle/>
          <a:p>
            <a:r>
              <a:rPr lang="ar-IQ" b="1" dirty="0" smtClean="0">
                <a:solidFill>
                  <a:schemeClr val="accent2">
                    <a:lumMod val="75000"/>
                  </a:schemeClr>
                </a:solidFill>
                <a:latin typeface="Arabic Typesetting" pitchFamily="66" charset="-78"/>
                <a:cs typeface="Arabic Typesetting" pitchFamily="66" charset="-78"/>
              </a:rPr>
              <a:t>المقدمة</a:t>
            </a:r>
            <a:endParaRPr lang="ar-IQ" b="1" dirty="0">
              <a:solidFill>
                <a:schemeClr val="accent2">
                  <a:lumMod val="75000"/>
                </a:schemeClr>
              </a:solidFill>
              <a:latin typeface="Arabic Typesetting" pitchFamily="66" charset="-78"/>
              <a:cs typeface="Arabic Typesetting" pitchFamily="66" charset="-78"/>
            </a:endParaRPr>
          </a:p>
        </p:txBody>
      </p:sp>
      <p:sp>
        <p:nvSpPr>
          <p:cNvPr id="3" name="عنصر نائب للمحتوى 2"/>
          <p:cNvSpPr>
            <a:spLocks noGrp="1"/>
          </p:cNvSpPr>
          <p:nvPr>
            <p:ph idx="1"/>
          </p:nvPr>
        </p:nvSpPr>
        <p:spPr>
          <a:xfrm>
            <a:off x="3214678" y="1071546"/>
            <a:ext cx="5514956" cy="5214974"/>
          </a:xfrm>
        </p:spPr>
        <p:txBody>
          <a:bodyPr>
            <a:normAutofit fontScale="25000" lnSpcReduction="20000"/>
          </a:bodyPr>
          <a:lstStyle/>
          <a:p>
            <a:pPr algn="just">
              <a:lnSpc>
                <a:spcPct val="170000"/>
              </a:lnSpc>
              <a:buNone/>
            </a:pPr>
            <a:r>
              <a:rPr lang="ar-IQ" sz="8000" dirty="0" smtClean="0">
                <a:latin typeface="Arial" pitchFamily="34" charset="0"/>
                <a:cs typeface="Arial" pitchFamily="34" charset="0"/>
              </a:rPr>
              <a:t>يُعد محصول الرز </a:t>
            </a:r>
            <a:r>
              <a:rPr lang="en-US" sz="8000" dirty="0" err="1" smtClean="0">
                <a:latin typeface="Arial" pitchFamily="34" charset="0"/>
                <a:cs typeface="Arial" pitchFamily="34" charset="0"/>
              </a:rPr>
              <a:t>Orayza</a:t>
            </a:r>
            <a:r>
              <a:rPr lang="en-US" sz="8000" dirty="0" smtClean="0">
                <a:latin typeface="Arial" pitchFamily="34" charset="0"/>
                <a:cs typeface="Arial" pitchFamily="34" charset="0"/>
              </a:rPr>
              <a:t> sativa L.</a:t>
            </a:r>
            <a:r>
              <a:rPr lang="ar-IQ" sz="8000" dirty="0" smtClean="0">
                <a:latin typeface="Arial" pitchFamily="34" charset="0"/>
                <a:cs typeface="Arial" pitchFamily="34" charset="0"/>
              </a:rPr>
              <a:t> من المحاصيل الحساسة للملوحة لاسيما في المراحل المبكرة لنمو </a:t>
            </a:r>
            <a:r>
              <a:rPr lang="ar-IQ" sz="8000" dirty="0" err="1" smtClean="0">
                <a:latin typeface="Arial" pitchFamily="34" charset="0"/>
                <a:cs typeface="Arial" pitchFamily="34" charset="0"/>
              </a:rPr>
              <a:t>البادرات</a:t>
            </a:r>
            <a:r>
              <a:rPr lang="ar-IQ" sz="8000" dirty="0" smtClean="0">
                <a:latin typeface="Arial" pitchFamily="34" charset="0"/>
                <a:cs typeface="Arial" pitchFamily="34" charset="0"/>
              </a:rPr>
              <a:t>، كما إن لديه تبايناً وراثياً كبيراً بين أصنافه فيما يخص </a:t>
            </a:r>
            <a:r>
              <a:rPr lang="ar-IQ" sz="8000" dirty="0" err="1" smtClean="0">
                <a:latin typeface="Arial" pitchFamily="34" charset="0"/>
                <a:cs typeface="Arial" pitchFamily="34" charset="0"/>
              </a:rPr>
              <a:t>أمتلاكه</a:t>
            </a:r>
            <a:r>
              <a:rPr lang="ar-IQ" sz="8000" dirty="0" smtClean="0">
                <a:latin typeface="Arial" pitchFamily="34" charset="0"/>
                <a:cs typeface="Arial" pitchFamily="34" charset="0"/>
              </a:rPr>
              <a:t> لجينات صفة تحمل الملوحة. وتشير المصادر </a:t>
            </a:r>
            <a:r>
              <a:rPr lang="ar-IQ" sz="8000" smtClean="0">
                <a:latin typeface="Arial" pitchFamily="34" charset="0"/>
                <a:cs typeface="Arial" pitchFamily="34" charset="0"/>
              </a:rPr>
              <a:t>أن </a:t>
            </a:r>
            <a:r>
              <a:rPr lang="ar-IQ" sz="8000" smtClean="0">
                <a:latin typeface="Arial" pitchFamily="34" charset="0"/>
                <a:cs typeface="Arial" pitchFamily="34" charset="0"/>
              </a:rPr>
              <a:t>الإجهاد </a:t>
            </a:r>
            <a:r>
              <a:rPr lang="ar-IQ" sz="8000" dirty="0" smtClean="0">
                <a:latin typeface="Arial" pitchFamily="34" charset="0"/>
                <a:cs typeface="Arial" pitchFamily="34" charset="0"/>
              </a:rPr>
              <a:t>الملحي يتسبب في تأثيرات عديدة أهمها بطء نمو النبات وتغير في الصفات النوعية للمحصول ونقص كميته بصورة تتباين وفقاً لدرجة حساسية النبات أو مقدار تحمله للملوحة.</a:t>
            </a:r>
          </a:p>
          <a:p>
            <a:pPr algn="just">
              <a:lnSpc>
                <a:spcPct val="170000"/>
              </a:lnSpc>
              <a:buNone/>
            </a:pPr>
            <a:r>
              <a:rPr lang="ar-IQ" sz="8000" dirty="0" smtClean="0">
                <a:latin typeface="Arial" pitchFamily="34" charset="0"/>
                <a:cs typeface="Arial" pitchFamily="34" charset="0"/>
              </a:rPr>
              <a:t>وتنشأ مشكلة الإجهاد الملحي عند زيادة نسبة الأملاح في التربة مما يؤدي إلى سحب الماء المتاح للنبات فضلاً عن إن زيادة الأيونات الملحية لاسيما ايونات الصوديوم في العصارة النباتية يؤدي إلى اضطراب في التوازن الأيوني داخل الخلية النباتية وزيادة السمية وغيرها من الأمور.</a:t>
            </a:r>
          </a:p>
          <a:p>
            <a:pPr algn="just">
              <a:lnSpc>
                <a:spcPct val="170000"/>
              </a:lnSpc>
              <a:buNone/>
            </a:pPr>
            <a:endParaRPr lang="ar-IQ" sz="8000" dirty="0" smtClean="0">
              <a:latin typeface="Arial" pitchFamily="34" charset="0"/>
              <a:cs typeface="Arial" pitchFamily="34" charset="0"/>
            </a:endParaRPr>
          </a:p>
          <a:p>
            <a:pPr algn="just">
              <a:lnSpc>
                <a:spcPct val="170000"/>
              </a:lnSpc>
              <a:buNone/>
            </a:pPr>
            <a:r>
              <a:rPr lang="ar-IQ" sz="7200" dirty="0" smtClean="0">
                <a:latin typeface="Arial" pitchFamily="34" charset="0"/>
                <a:cs typeface="Arial" pitchFamily="34" charset="0"/>
              </a:rPr>
              <a:t/>
            </a:r>
            <a:br>
              <a:rPr lang="ar-IQ" sz="7200" dirty="0" smtClean="0">
                <a:latin typeface="Arial" pitchFamily="34" charset="0"/>
                <a:cs typeface="Arial" pitchFamily="34" charset="0"/>
              </a:rPr>
            </a:br>
            <a:endParaRPr lang="ar-IQ" dirty="0"/>
          </a:p>
        </p:txBody>
      </p:sp>
      <p:pic>
        <p:nvPicPr>
          <p:cNvPr id="4" name="صورة 3" descr="images.jpg"/>
          <p:cNvPicPr>
            <a:picLocks noChangeAspect="1"/>
          </p:cNvPicPr>
          <p:nvPr/>
        </p:nvPicPr>
        <p:blipFill>
          <a:blip r:embed="rId2"/>
          <a:stretch>
            <a:fillRect/>
          </a:stretch>
        </p:blipFill>
        <p:spPr>
          <a:xfrm>
            <a:off x="214282" y="1357298"/>
            <a:ext cx="2928958" cy="521497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428596" y="642918"/>
            <a:ext cx="8443914" cy="5786478"/>
          </a:xfrm>
        </p:spPr>
        <p:txBody>
          <a:bodyPr>
            <a:normAutofit fontScale="25000" lnSpcReduction="20000"/>
          </a:bodyPr>
          <a:lstStyle/>
          <a:p>
            <a:pPr algn="just">
              <a:lnSpc>
                <a:spcPct val="170000"/>
              </a:lnSpc>
              <a:buNone/>
            </a:pPr>
            <a:r>
              <a:rPr lang="ar-IQ" sz="8000" dirty="0" smtClean="0">
                <a:latin typeface="Arial" pitchFamily="34" charset="0"/>
                <a:cs typeface="Arial" pitchFamily="34" charset="0"/>
              </a:rPr>
              <a:t>وللتكييف مع الظروف البيئية تمتلك النباتات عددا من الآليات الفسلجية أهمها زيادة تخليق بعض أنواع البروتينات في النبات مثل البرولين، المحافظة على التوازن ألايوني داخل الخلية، القدرة على استبعاد الصوديوم إلى المناطق الأقل فعالية أو حجزه داخل الفجوات والحفاظ على امتصاص العناصر المفيدة مثل البوتاسيوم وغيرها من الفعاليات المهمة المرتبطة بجينات عديدة.</a:t>
            </a:r>
          </a:p>
          <a:p>
            <a:pPr algn="just">
              <a:lnSpc>
                <a:spcPct val="170000"/>
              </a:lnSpc>
              <a:buNone/>
            </a:pPr>
            <a:r>
              <a:rPr lang="ar-IQ" sz="8000" dirty="0" smtClean="0">
                <a:latin typeface="Arial" pitchFamily="34" charset="0"/>
                <a:cs typeface="Arial" pitchFamily="34" charset="0"/>
              </a:rPr>
              <a:t>إن آلية التحمل للشد هي ناتجة عن تداخلات لأعداد كبيرة من الجينات تتحكم بعشرات الصفات المتباينة التأثير ومئات المركبات في النبات، إذ تتحكم هذه الجينات بمواقع الصفات الكمية المسؤولة عن آليات التحمل، وتسمى بجينات البروتينات المتخصصة بالتحكم بأيونات الأملاح لهذا تختلف النباتات في مستوى تحملها للإجهاد الملحي بتباين تراكيبها الوراثية.</a:t>
            </a:r>
          </a:p>
          <a:p>
            <a:pPr algn="just">
              <a:lnSpc>
                <a:spcPct val="150000"/>
              </a:lnSpc>
              <a:buNone/>
            </a:pPr>
            <a:r>
              <a:rPr lang="ar-IQ" sz="2000" dirty="0" smtClean="0"/>
              <a:t/>
            </a:r>
            <a:br>
              <a:rPr lang="ar-IQ" sz="2000" dirty="0" smtClean="0"/>
            </a:br>
            <a:r>
              <a:rPr lang="ar-IQ" sz="2000" dirty="0" smtClean="0"/>
              <a:t/>
            </a:r>
            <a:br>
              <a:rPr lang="ar-IQ" sz="2000" dirty="0" smtClean="0"/>
            </a:br>
            <a:endParaRPr lang="ar-IQ"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14348" y="214290"/>
            <a:ext cx="7786742" cy="4662815"/>
          </a:xfrm>
          <a:prstGeom prst="rect">
            <a:avLst/>
          </a:prstGeom>
        </p:spPr>
        <p:txBody>
          <a:bodyPr wrap="square">
            <a:spAutoFit/>
          </a:bodyPr>
          <a:lstStyle/>
          <a:p>
            <a:pPr algn="just">
              <a:lnSpc>
                <a:spcPct val="150000"/>
              </a:lnSpc>
            </a:pPr>
            <a:r>
              <a:rPr lang="ar-IQ" dirty="0" smtClean="0"/>
              <a:t/>
            </a:r>
            <a:br>
              <a:rPr lang="ar-IQ" dirty="0" smtClean="0"/>
            </a:br>
            <a:r>
              <a:rPr lang="ar-IQ" dirty="0" smtClean="0">
                <a:latin typeface="Arial" pitchFamily="34" charset="0"/>
                <a:cs typeface="Arial" pitchFamily="34" charset="0"/>
              </a:rPr>
              <a:t>يعد الجين </a:t>
            </a:r>
            <a:r>
              <a:rPr lang="en-US" dirty="0" smtClean="0">
                <a:latin typeface="Arial" pitchFamily="34" charset="0"/>
                <a:cs typeface="Arial" pitchFamily="34" charset="0"/>
              </a:rPr>
              <a:t>SKCI</a:t>
            </a:r>
            <a:r>
              <a:rPr lang="ar-IQ" dirty="0" smtClean="0">
                <a:latin typeface="Arial" pitchFamily="34" charset="0"/>
                <a:cs typeface="Arial" pitchFamily="34" charset="0"/>
              </a:rPr>
              <a:t> احد الجينات المهمة المسؤولة عن تحمل الإجهاد الملحي في الرز. إذ له القدرة في التعبير عن نفسه في الخلايا البرنكيمية المحيطة بأوعية الخشب وذلك بتخليق بروتينات متخصصة وظيفتها المحافظة على توازن ايون البوتاسيوم وتنظيم نسبة البوتاسيوم إلى الصوديوم من خلال انتخاب وطرح ايونات الصوديوم، كما يشفر هذا الجين لحماية نبات الرز من السمية المفرطة الناتجة من تراكم ايونات الهيدرونيوم </a:t>
            </a:r>
            <a:r>
              <a:rPr lang="en-US" dirty="0" smtClean="0">
                <a:latin typeface="Arial" pitchFamily="34" charset="0"/>
                <a:cs typeface="Arial" pitchFamily="34" charset="0"/>
              </a:rPr>
              <a:t>Hydronium ions</a:t>
            </a:r>
            <a:r>
              <a:rPr lang="ar-IQ" dirty="0" smtClean="0">
                <a:latin typeface="Arial" pitchFamily="34" charset="0"/>
                <a:cs typeface="Arial" pitchFamily="34" charset="0"/>
              </a:rPr>
              <a:t> في ساق النبات وأوراقه تحت الظروف الشد الملحي. </a:t>
            </a:r>
            <a:r>
              <a:rPr lang="ar-IQ" dirty="0" smtClean="0"/>
              <a:t/>
            </a:r>
            <a:br>
              <a:rPr lang="ar-IQ" dirty="0" smtClean="0"/>
            </a:br>
            <a:endParaRPr lang="ar-IQ" dirty="0" smtClean="0">
              <a:latin typeface="Arial" pitchFamily="34" charset="0"/>
              <a:cs typeface="Arial" pitchFamily="34" charset="0"/>
            </a:endParaRPr>
          </a:p>
          <a:p>
            <a:pPr algn="just">
              <a:lnSpc>
                <a:spcPct val="150000"/>
              </a:lnSpc>
            </a:pPr>
            <a:r>
              <a:rPr lang="ar-IQ" dirty="0" smtClean="0"/>
              <a:t>وقد نجح الجين </a:t>
            </a:r>
            <a:r>
              <a:rPr lang="en-US" dirty="0" smtClean="0">
                <a:latin typeface="Arial" pitchFamily="34" charset="0"/>
                <a:cs typeface="Arial" pitchFamily="34" charset="0"/>
              </a:rPr>
              <a:t>SKCI</a:t>
            </a:r>
            <a:r>
              <a:rPr lang="ar-IQ" dirty="0" smtClean="0"/>
              <a:t> في التعبير عن نفسه في نبات الرز من خلال رفع معدل البقاء وزيادة الوزن الطري للمجموع الخضري وارتفاع محتوى الكلوروفيل فضلا عن الزيادة المعنوية في تخليق الحامض الاميني </a:t>
            </a:r>
            <a:r>
              <a:rPr lang="ar-IQ" dirty="0" err="1" smtClean="0"/>
              <a:t>البرولين</a:t>
            </a:r>
            <a:r>
              <a:rPr lang="ar-IQ" dirty="0" smtClean="0"/>
              <a:t>.</a:t>
            </a:r>
            <a:r>
              <a:rPr lang="ar-IQ" dirty="0" smtClean="0">
                <a:latin typeface="Arial" pitchFamily="34" charset="0"/>
                <a:cs typeface="Arial" pitchFamily="34" charset="0"/>
              </a:rPr>
              <a:t>.</a:t>
            </a:r>
            <a:r>
              <a:rPr lang="ar-IQ" dirty="0" smtClean="0"/>
              <a:t/>
            </a:r>
            <a:br>
              <a:rPr lang="ar-IQ" dirty="0" smtClean="0"/>
            </a:b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28662" y="785794"/>
            <a:ext cx="7500990" cy="3354765"/>
          </a:xfrm>
          <a:prstGeom prst="rect">
            <a:avLst/>
          </a:prstGeom>
        </p:spPr>
        <p:txBody>
          <a:bodyPr wrap="square">
            <a:spAutoFit/>
          </a:bodyPr>
          <a:lstStyle/>
          <a:p>
            <a:pPr algn="ctr"/>
            <a:r>
              <a:rPr lang="ar-IQ" sz="3200" b="1" dirty="0" smtClean="0">
                <a:solidFill>
                  <a:srgbClr val="C00000"/>
                </a:solidFill>
              </a:rPr>
              <a:t>أهداف الدراسة</a:t>
            </a:r>
          </a:p>
          <a:p>
            <a:pPr algn="just">
              <a:lnSpc>
                <a:spcPct val="150000"/>
              </a:lnSpc>
            </a:pPr>
            <a:r>
              <a:rPr lang="ar-IQ" sz="2000" dirty="0" smtClean="0"/>
              <a:t>هدفت الدراسة إلى التقصي عن جين </a:t>
            </a:r>
            <a:r>
              <a:rPr lang="en-US" sz="2000" dirty="0" smtClean="0">
                <a:latin typeface="Arial" pitchFamily="34" charset="0"/>
                <a:cs typeface="Arial" pitchFamily="34" charset="0"/>
              </a:rPr>
              <a:t>SKCI </a:t>
            </a:r>
            <a:r>
              <a:rPr lang="ar-IQ" sz="2000" dirty="0" smtClean="0">
                <a:latin typeface="Arial" pitchFamily="34" charset="0"/>
                <a:cs typeface="Arial" pitchFamily="34" charset="0"/>
              </a:rPr>
              <a:t> </a:t>
            </a:r>
            <a:r>
              <a:rPr lang="ar-IQ" sz="2000" dirty="0" err="1" smtClean="0">
                <a:latin typeface="Arial" pitchFamily="34" charset="0"/>
                <a:cs typeface="Arial" pitchFamily="34" charset="0"/>
              </a:rPr>
              <a:t>المسؤول</a:t>
            </a:r>
            <a:r>
              <a:rPr lang="ar-IQ" sz="2000" dirty="0" smtClean="0">
                <a:latin typeface="Arial" pitchFamily="34" charset="0"/>
                <a:cs typeface="Arial" pitchFamily="34" charset="0"/>
              </a:rPr>
              <a:t> عن بعض آليات تحمل الملوحة في الرز ودراسة تعبيره الجيني في سبعة أصناف محلية مختلفة من الرز باستخدام التقنية الجزيئية </a:t>
            </a:r>
            <a:r>
              <a:rPr lang="en-US" sz="2000" dirty="0" smtClean="0">
                <a:latin typeface="Arial" pitchFamily="34" charset="0"/>
                <a:cs typeface="Arial" pitchFamily="34" charset="0"/>
              </a:rPr>
              <a:t>SYBR Real time PCR</a:t>
            </a:r>
            <a:r>
              <a:rPr lang="ar-IQ" sz="2000" dirty="0" smtClean="0">
                <a:latin typeface="Arial" pitchFamily="34" charset="0"/>
                <a:cs typeface="Arial" pitchFamily="34" charset="0"/>
              </a:rPr>
              <a:t> وتوظيف هذه المعلومات في دراسة الأصناف الأكثر تحمل للملوحة وبالتالي إمكان تطوير وإنتاج أصناف جديدة من الرز الهجين تمتاز بقدرتها على تحمل الإجهاد الملحي ونقص المياه للمساهمة في تحسين الزراعة المحلية لهذا المحصول.</a:t>
            </a:r>
            <a:endParaRPr lang="ar-IQ" sz="2000" dirty="0"/>
          </a:p>
        </p:txBody>
      </p:sp>
      <p:pic>
        <p:nvPicPr>
          <p:cNvPr id="3" name="صورة 2" descr="download (1).jpg"/>
          <p:cNvPicPr>
            <a:picLocks noChangeAspect="1"/>
          </p:cNvPicPr>
          <p:nvPr/>
        </p:nvPicPr>
        <p:blipFill>
          <a:blip r:embed="rId2"/>
          <a:stretch>
            <a:fillRect/>
          </a:stretch>
        </p:blipFill>
        <p:spPr>
          <a:xfrm>
            <a:off x="928662" y="3857628"/>
            <a:ext cx="5786478" cy="264320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00034" y="474345"/>
            <a:ext cx="8001056" cy="6324808"/>
          </a:xfrm>
          <a:prstGeom prst="rect">
            <a:avLst/>
          </a:prstGeom>
        </p:spPr>
        <p:txBody>
          <a:bodyPr wrap="square">
            <a:spAutoFit/>
          </a:bodyPr>
          <a:lstStyle/>
          <a:p>
            <a:pPr algn="ctr">
              <a:lnSpc>
                <a:spcPct val="150000"/>
              </a:lnSpc>
            </a:pPr>
            <a:r>
              <a:rPr lang="ar-IQ" sz="3200" dirty="0" smtClean="0">
                <a:solidFill>
                  <a:srgbClr val="C00000"/>
                </a:solidFill>
              </a:rPr>
              <a:t>المواد وطرائق البحث </a:t>
            </a:r>
          </a:p>
          <a:p>
            <a:pPr algn="just">
              <a:lnSpc>
                <a:spcPct val="150000"/>
              </a:lnSpc>
            </a:pPr>
            <a:r>
              <a:rPr lang="ar-IQ" sz="2000" dirty="0" smtClean="0"/>
              <a:t>تم الحصول على بذور سبعة أصناف حلية مختارة من الرز </a:t>
            </a:r>
            <a:r>
              <a:rPr lang="en-US" sz="2000" dirty="0" smtClean="0"/>
              <a:t>Oryza sativa L.</a:t>
            </a:r>
            <a:r>
              <a:rPr lang="ar-IQ" sz="2000" dirty="0" smtClean="0"/>
              <a:t> هي (عنبر البركة، عنبر_ 33، بحوث، ياسمين، فرات_1، مشخاب_1 ومشخاب_2) من الهيأة العامة لفحص وتصديق البذور / وزارة الزراعة، وتمتاز هذه البذور بتجانسها واستقرارها الوراثي فضلاً عن امتلاكها لصفات وراثية وإنتاجية جيدة.</a:t>
            </a:r>
          </a:p>
          <a:p>
            <a:pPr algn="just">
              <a:lnSpc>
                <a:spcPct val="150000"/>
              </a:lnSpc>
            </a:pPr>
            <a:r>
              <a:rPr lang="ar-IQ" sz="2000" dirty="0" smtClean="0"/>
              <a:t>تمت تنمية الأصناف السبعة من الرز في سنادين مغلقة تحتوي على تربة ذات مستويين ملحيين مختلفين، الأول بمستوى ملحي (15 ديسي سمنز/م) والثاني خالي من الإضافة وعدت معاملة سيطرة (3 ديسي سمنز/م) .</a:t>
            </a:r>
          </a:p>
          <a:p>
            <a:pPr algn="just">
              <a:lnSpc>
                <a:spcPct val="150000"/>
              </a:lnSpc>
            </a:pPr>
            <a:r>
              <a:rPr lang="ar-IQ" sz="2000" dirty="0" smtClean="0"/>
              <a:t>زرعت بذرتين لكل سندانة وبواقع خمسة مكررات لكل معاملة، وبعد 45 يوم من الزراعة تم احتساب نسبة الإنبات وفق المعادلة :</a:t>
            </a:r>
          </a:p>
          <a:p>
            <a:pPr algn="just">
              <a:lnSpc>
                <a:spcPct val="150000"/>
              </a:lnSpc>
            </a:pPr>
            <a:r>
              <a:rPr lang="ar-IQ" sz="2000" dirty="0" smtClean="0"/>
              <a:t> نسبة الإنبات = (عدد البذور النابتة/ عدد البذور الكلية) * 100</a:t>
            </a:r>
          </a:p>
          <a:p>
            <a:pPr algn="just">
              <a:lnSpc>
                <a:spcPct val="150000"/>
              </a:lnSpc>
            </a:pPr>
            <a:r>
              <a:rPr lang="ar-IQ" sz="2000" dirty="0" smtClean="0"/>
              <a:t/>
            </a:r>
            <a:br>
              <a:rPr lang="ar-IQ" sz="2000" dirty="0" smtClean="0"/>
            </a:b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00034" y="571480"/>
            <a:ext cx="8215370" cy="3831818"/>
          </a:xfrm>
          <a:prstGeom prst="rect">
            <a:avLst/>
          </a:prstGeom>
        </p:spPr>
        <p:txBody>
          <a:bodyPr wrap="square">
            <a:spAutoFit/>
          </a:bodyPr>
          <a:lstStyle/>
          <a:p>
            <a:pPr algn="just">
              <a:lnSpc>
                <a:spcPct val="150000"/>
              </a:lnSpc>
            </a:pPr>
            <a:r>
              <a:rPr lang="ar-IQ" dirty="0" smtClean="0"/>
              <a:t>طُحنت الأوراق الفتية المأخوذة من بادرات أصناف الرز (45 يوم) بالنتروجين السائل في ظروف مختبرية مبردة. أستخدمت تقنية </a:t>
            </a:r>
            <a:r>
              <a:rPr lang="en-US" dirty="0" smtClean="0"/>
              <a:t>SYBR Green Dye for quantitative Real Time –PCR </a:t>
            </a:r>
            <a:r>
              <a:rPr lang="ar-IQ" dirty="0" smtClean="0"/>
              <a:t> للكشف عن جين </a:t>
            </a:r>
            <a:r>
              <a:rPr lang="en-US" dirty="0" smtClean="0"/>
              <a:t> SKCI</a:t>
            </a:r>
            <a:r>
              <a:rPr lang="ar-IQ" dirty="0" smtClean="0"/>
              <a:t>المرتبط  بصفة تحمل الملوحة وتحديد قيمة التعبير الجيني له في الأصناف المحلية للرز، وذلك باستخدام جهاز </a:t>
            </a:r>
            <a:r>
              <a:rPr lang="en-US" dirty="0" smtClean="0"/>
              <a:t>Exicycler real time PCR</a:t>
            </a:r>
            <a:r>
              <a:rPr lang="ar-IQ" dirty="0" smtClean="0"/>
              <a:t> . </a:t>
            </a:r>
          </a:p>
          <a:p>
            <a:pPr algn="just">
              <a:lnSpc>
                <a:spcPct val="150000"/>
              </a:lnSpc>
            </a:pPr>
            <a:r>
              <a:rPr lang="ar-IQ" dirty="0" smtClean="0"/>
              <a:t>*أجريت التجربة في مختبرات مركز بحوث التقانات الأحيائية / جامعة النهرين- بغداد .</a:t>
            </a:r>
          </a:p>
          <a:p>
            <a:pPr algn="just">
              <a:lnSpc>
                <a:spcPct val="150000"/>
              </a:lnSpc>
            </a:pPr>
            <a:endParaRPr lang="ar-IQ" dirty="0" smtClean="0"/>
          </a:p>
          <a:p>
            <a:pPr algn="just">
              <a:lnSpc>
                <a:spcPct val="150000"/>
              </a:lnSpc>
            </a:pPr>
            <a:r>
              <a:rPr lang="ar-IQ" u="sng" dirty="0" smtClean="0"/>
              <a:t>الصفات المدروسة :</a:t>
            </a:r>
          </a:p>
          <a:p>
            <a:pPr>
              <a:lnSpc>
                <a:spcPct val="150000"/>
              </a:lnSpc>
            </a:pPr>
            <a:r>
              <a:rPr lang="ar-IQ" b="1" dirty="0" smtClean="0"/>
              <a:t>1</a:t>
            </a:r>
            <a:r>
              <a:rPr lang="ar-IQ" dirty="0" smtClean="0"/>
              <a:t>. تأثير الجهد الملحي في النسبة المئوية للإنبات .</a:t>
            </a:r>
          </a:p>
          <a:p>
            <a:pPr>
              <a:lnSpc>
                <a:spcPct val="150000"/>
              </a:lnSpc>
            </a:pPr>
            <a:r>
              <a:rPr lang="ar-IQ" dirty="0" smtClean="0"/>
              <a:t>2. قيم التعبير الجيني لجين </a:t>
            </a:r>
            <a:r>
              <a:rPr lang="en-US" dirty="0" smtClean="0">
                <a:latin typeface="Arial" pitchFamily="34" charset="0"/>
                <a:cs typeface="Arial" pitchFamily="34" charset="0"/>
              </a:rPr>
              <a:t>SKCI</a:t>
            </a:r>
            <a:r>
              <a:rPr lang="ar-IQ" dirty="0" smtClean="0">
                <a:latin typeface="Arial" pitchFamily="34" charset="0"/>
                <a:cs typeface="Arial" pitchFamily="34" charset="0"/>
              </a:rPr>
              <a:t> </a:t>
            </a:r>
            <a:r>
              <a:rPr lang="ar-IQ" dirty="0" err="1" smtClean="0">
                <a:latin typeface="Arial" pitchFamily="34" charset="0"/>
                <a:cs typeface="Arial" pitchFamily="34" charset="0"/>
              </a:rPr>
              <a:t>المسؤول</a:t>
            </a:r>
            <a:r>
              <a:rPr lang="ar-IQ" dirty="0" smtClean="0">
                <a:latin typeface="Arial" pitchFamily="34" charset="0"/>
                <a:cs typeface="Arial" pitchFamily="34" charset="0"/>
              </a:rPr>
              <a:t> عن بعض آليات تحمل الملوحة في الرز</a:t>
            </a:r>
            <a:endParaRPr lang="ar-IQ"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سهم إلى اليمين 2"/>
          <p:cNvSpPr/>
          <p:nvPr/>
        </p:nvSpPr>
        <p:spPr>
          <a:xfrm>
            <a:off x="2643174" y="500042"/>
            <a:ext cx="4286280" cy="22145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400" dirty="0" smtClean="0">
                <a:solidFill>
                  <a:srgbClr val="C00000"/>
                </a:solidFill>
              </a:rPr>
              <a:t>النتائج والمناقشة</a:t>
            </a:r>
            <a:endParaRPr lang="ar-IQ" sz="4400" dirty="0"/>
          </a:p>
        </p:txBody>
      </p:sp>
      <p:pic>
        <p:nvPicPr>
          <p:cNvPr id="4" name="صورة 3" descr="images (1).jpg"/>
          <p:cNvPicPr>
            <a:picLocks noChangeAspect="1"/>
          </p:cNvPicPr>
          <p:nvPr/>
        </p:nvPicPr>
        <p:blipFill>
          <a:blip r:embed="rId2"/>
          <a:stretch>
            <a:fillRect/>
          </a:stretch>
        </p:blipFill>
        <p:spPr>
          <a:xfrm>
            <a:off x="785786" y="2786058"/>
            <a:ext cx="7786742" cy="364333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357166"/>
            <a:ext cx="8229600" cy="725470"/>
          </a:xfrm>
        </p:spPr>
        <p:txBody>
          <a:bodyPr>
            <a:normAutofit/>
          </a:bodyPr>
          <a:lstStyle/>
          <a:p>
            <a:r>
              <a:rPr lang="ar-IQ" sz="2000" dirty="0" smtClean="0"/>
              <a:t>جدول 1 : معدل الإنبات (%) لسبعة أصناف محلية من الرز بعد 45 يوماً من الزراعة في مستويين ملحيين مختلفين من كلوريد الصوديوم</a:t>
            </a:r>
            <a:endParaRPr lang="ar-IQ" sz="2000" dirty="0"/>
          </a:p>
        </p:txBody>
      </p:sp>
      <p:graphicFrame>
        <p:nvGraphicFramePr>
          <p:cNvPr id="5" name="عنصر نائب للمحتوى 4"/>
          <p:cNvGraphicFramePr>
            <a:graphicFrameLocks noGrp="1"/>
          </p:cNvGraphicFramePr>
          <p:nvPr>
            <p:ph idx="1"/>
          </p:nvPr>
        </p:nvGraphicFramePr>
        <p:xfrm>
          <a:off x="500034" y="1571612"/>
          <a:ext cx="8229600" cy="4069080"/>
        </p:xfrm>
        <a:graphic>
          <a:graphicData uri="http://schemas.openxmlformats.org/drawingml/2006/table">
            <a:tbl>
              <a:tblPr rtl="1" firstRow="1" bandRow="1">
                <a:tableStyleId>{5C22544A-7EE6-4342-B048-85BDC9FD1C3A}</a:tableStyleId>
              </a:tblPr>
              <a:tblGrid>
                <a:gridCol w="2057400"/>
                <a:gridCol w="2057400"/>
                <a:gridCol w="2057400"/>
                <a:gridCol w="2057400"/>
              </a:tblGrid>
              <a:tr h="185420">
                <a:tc rowSpan="2">
                  <a:txBody>
                    <a:bodyPr/>
                    <a:lstStyle/>
                    <a:p>
                      <a:pPr algn="ctr" rtl="1"/>
                      <a:r>
                        <a:rPr lang="ar-IQ" dirty="0" smtClean="0"/>
                        <a:t>أصناف الرز</a:t>
                      </a:r>
                      <a:endParaRPr lang="ar-IQ" dirty="0"/>
                    </a:p>
                  </a:txBody>
                  <a:tcPr/>
                </a:tc>
                <a:tc gridSpan="2">
                  <a:txBody>
                    <a:bodyPr/>
                    <a:lstStyle/>
                    <a:p>
                      <a:pPr algn="ctr" rtl="1"/>
                      <a:r>
                        <a:rPr lang="ar-IQ" dirty="0" smtClean="0"/>
                        <a:t>المستويات الملحية ديسي سمنز/ </a:t>
                      </a:r>
                      <a:r>
                        <a:rPr lang="ar-IQ" dirty="0" err="1" smtClean="0"/>
                        <a:t>م</a:t>
                      </a:r>
                      <a:endParaRPr lang="ar-IQ" dirty="0"/>
                    </a:p>
                  </a:txBody>
                  <a:tcPr/>
                </a:tc>
                <a:tc hMerge="1">
                  <a:txBody>
                    <a:bodyPr/>
                    <a:lstStyle/>
                    <a:p>
                      <a:pPr rtl="1"/>
                      <a:endParaRPr lang="ar-IQ" dirty="0"/>
                    </a:p>
                  </a:txBody>
                  <a:tcPr/>
                </a:tc>
                <a:tc rowSpan="2">
                  <a:txBody>
                    <a:bodyPr/>
                    <a:lstStyle/>
                    <a:p>
                      <a:pPr algn="ctr" rtl="1"/>
                      <a:r>
                        <a:rPr lang="ar-IQ" dirty="0" smtClean="0"/>
                        <a:t>المعدل</a:t>
                      </a:r>
                      <a:endParaRPr lang="ar-IQ" dirty="0"/>
                    </a:p>
                  </a:txBody>
                  <a:tcPr/>
                </a:tc>
              </a:tr>
              <a:tr h="185420">
                <a:tc vMerge="1">
                  <a:txBody>
                    <a:bodyPr/>
                    <a:lstStyle/>
                    <a:p>
                      <a:pPr rtl="1"/>
                      <a:endParaRPr lang="ar-IQ"/>
                    </a:p>
                  </a:txBody>
                  <a:tcPr/>
                </a:tc>
                <a:tc>
                  <a:txBody>
                    <a:bodyPr/>
                    <a:lstStyle/>
                    <a:p>
                      <a:pPr algn="ctr" rtl="1"/>
                      <a:r>
                        <a:rPr lang="ar-IQ" dirty="0" smtClean="0"/>
                        <a:t>3</a:t>
                      </a:r>
                      <a:endParaRPr lang="ar-IQ" dirty="0"/>
                    </a:p>
                  </a:txBody>
                  <a:tcPr/>
                </a:tc>
                <a:tc>
                  <a:txBody>
                    <a:bodyPr/>
                    <a:lstStyle/>
                    <a:p>
                      <a:pPr algn="ctr" rtl="1"/>
                      <a:r>
                        <a:rPr lang="ar-IQ" dirty="0" smtClean="0"/>
                        <a:t>15</a:t>
                      </a:r>
                      <a:endParaRPr lang="ar-IQ" dirty="0"/>
                    </a:p>
                  </a:txBody>
                  <a:tcPr/>
                </a:tc>
                <a:tc vMerge="1">
                  <a:txBody>
                    <a:bodyPr/>
                    <a:lstStyle/>
                    <a:p>
                      <a:pPr rtl="1"/>
                      <a:endParaRPr lang="ar-IQ"/>
                    </a:p>
                  </a:txBody>
                  <a:tcPr/>
                </a:tc>
              </a:tr>
              <a:tr h="370840">
                <a:tc>
                  <a:txBody>
                    <a:bodyPr/>
                    <a:lstStyle/>
                    <a:p>
                      <a:pPr algn="ctr" rtl="1"/>
                      <a:r>
                        <a:rPr lang="ar-IQ" dirty="0" smtClean="0"/>
                        <a:t>عنبر البركة</a:t>
                      </a:r>
                      <a:endParaRPr lang="ar-IQ" dirty="0"/>
                    </a:p>
                  </a:txBody>
                  <a:tcPr/>
                </a:tc>
                <a:tc>
                  <a:txBody>
                    <a:bodyPr/>
                    <a:lstStyle/>
                    <a:p>
                      <a:pPr algn="ctr" rtl="1"/>
                      <a:r>
                        <a:rPr lang="ar-IQ" dirty="0" smtClean="0"/>
                        <a:t>70</a:t>
                      </a:r>
                      <a:endParaRPr lang="ar-IQ" dirty="0"/>
                    </a:p>
                  </a:txBody>
                  <a:tcPr/>
                </a:tc>
                <a:tc>
                  <a:txBody>
                    <a:bodyPr/>
                    <a:lstStyle/>
                    <a:p>
                      <a:pPr algn="ctr" rtl="1"/>
                      <a:r>
                        <a:rPr lang="ar-IQ" dirty="0" smtClean="0"/>
                        <a:t>20</a:t>
                      </a:r>
                      <a:endParaRPr lang="ar-IQ" dirty="0"/>
                    </a:p>
                  </a:txBody>
                  <a:tcPr/>
                </a:tc>
                <a:tc>
                  <a:txBody>
                    <a:bodyPr/>
                    <a:lstStyle/>
                    <a:p>
                      <a:pPr algn="ctr" rtl="1"/>
                      <a:r>
                        <a:rPr lang="ar-IQ" dirty="0" smtClean="0"/>
                        <a:t>45</a:t>
                      </a:r>
                      <a:endParaRPr lang="ar-IQ" dirty="0"/>
                    </a:p>
                  </a:txBody>
                  <a:tcPr/>
                </a:tc>
              </a:tr>
              <a:tr h="370840">
                <a:tc>
                  <a:txBody>
                    <a:bodyPr/>
                    <a:lstStyle/>
                    <a:p>
                      <a:pPr algn="ctr" rtl="1"/>
                      <a:r>
                        <a:rPr lang="ar-IQ" dirty="0" smtClean="0"/>
                        <a:t>عنبر-33</a:t>
                      </a:r>
                      <a:endParaRPr lang="ar-IQ" dirty="0"/>
                    </a:p>
                  </a:txBody>
                  <a:tcPr/>
                </a:tc>
                <a:tc>
                  <a:txBody>
                    <a:bodyPr/>
                    <a:lstStyle/>
                    <a:p>
                      <a:pPr algn="ctr" rtl="1"/>
                      <a:r>
                        <a:rPr lang="ar-IQ" dirty="0" smtClean="0"/>
                        <a:t>70</a:t>
                      </a:r>
                      <a:endParaRPr lang="ar-IQ" dirty="0"/>
                    </a:p>
                  </a:txBody>
                  <a:tcPr/>
                </a:tc>
                <a:tc>
                  <a:txBody>
                    <a:bodyPr/>
                    <a:lstStyle/>
                    <a:p>
                      <a:pPr algn="ctr" rtl="1"/>
                      <a:r>
                        <a:rPr lang="ar-IQ" dirty="0" smtClean="0"/>
                        <a:t>30</a:t>
                      </a:r>
                      <a:endParaRPr lang="ar-IQ" dirty="0"/>
                    </a:p>
                  </a:txBody>
                  <a:tcPr/>
                </a:tc>
                <a:tc>
                  <a:txBody>
                    <a:bodyPr/>
                    <a:lstStyle/>
                    <a:p>
                      <a:pPr algn="ctr" rtl="1"/>
                      <a:r>
                        <a:rPr lang="ar-IQ" dirty="0" smtClean="0"/>
                        <a:t>50</a:t>
                      </a:r>
                      <a:endParaRPr lang="ar-IQ" dirty="0"/>
                    </a:p>
                  </a:txBody>
                  <a:tcPr/>
                </a:tc>
              </a:tr>
              <a:tr h="370840">
                <a:tc>
                  <a:txBody>
                    <a:bodyPr/>
                    <a:lstStyle/>
                    <a:p>
                      <a:pPr algn="ctr" rtl="1"/>
                      <a:r>
                        <a:rPr lang="ar-IQ" dirty="0" smtClean="0"/>
                        <a:t>ياسمين</a:t>
                      </a:r>
                      <a:endParaRPr lang="ar-IQ" dirty="0"/>
                    </a:p>
                  </a:txBody>
                  <a:tcPr/>
                </a:tc>
                <a:tc>
                  <a:txBody>
                    <a:bodyPr/>
                    <a:lstStyle/>
                    <a:p>
                      <a:pPr algn="ctr" rtl="1"/>
                      <a:r>
                        <a:rPr lang="ar-IQ" dirty="0" smtClean="0"/>
                        <a:t>90</a:t>
                      </a:r>
                      <a:endParaRPr lang="ar-IQ" dirty="0"/>
                    </a:p>
                  </a:txBody>
                  <a:tcPr/>
                </a:tc>
                <a:tc>
                  <a:txBody>
                    <a:bodyPr/>
                    <a:lstStyle/>
                    <a:p>
                      <a:pPr algn="ctr" rtl="1"/>
                      <a:r>
                        <a:rPr lang="ar-IQ" dirty="0" smtClean="0"/>
                        <a:t>40</a:t>
                      </a:r>
                      <a:endParaRPr lang="ar-IQ" dirty="0"/>
                    </a:p>
                  </a:txBody>
                  <a:tcPr/>
                </a:tc>
                <a:tc>
                  <a:txBody>
                    <a:bodyPr/>
                    <a:lstStyle/>
                    <a:p>
                      <a:pPr algn="ctr" rtl="1"/>
                      <a:r>
                        <a:rPr lang="ar-IQ" dirty="0" smtClean="0"/>
                        <a:t>65</a:t>
                      </a:r>
                      <a:endParaRPr lang="ar-IQ" dirty="0"/>
                    </a:p>
                  </a:txBody>
                  <a:tcPr/>
                </a:tc>
              </a:tr>
              <a:tr h="370840">
                <a:tc>
                  <a:txBody>
                    <a:bodyPr/>
                    <a:lstStyle/>
                    <a:p>
                      <a:pPr algn="ctr" rtl="1"/>
                      <a:r>
                        <a:rPr lang="ar-IQ" dirty="0" smtClean="0"/>
                        <a:t>فرات-1</a:t>
                      </a:r>
                      <a:endParaRPr lang="ar-IQ" dirty="0"/>
                    </a:p>
                  </a:txBody>
                  <a:tcPr/>
                </a:tc>
                <a:tc>
                  <a:txBody>
                    <a:bodyPr/>
                    <a:lstStyle/>
                    <a:p>
                      <a:pPr algn="ctr" rtl="1"/>
                      <a:r>
                        <a:rPr lang="ar-IQ" dirty="0" smtClean="0"/>
                        <a:t>90</a:t>
                      </a:r>
                      <a:endParaRPr lang="ar-IQ" dirty="0"/>
                    </a:p>
                  </a:txBody>
                  <a:tcPr/>
                </a:tc>
                <a:tc>
                  <a:txBody>
                    <a:bodyPr/>
                    <a:lstStyle/>
                    <a:p>
                      <a:pPr algn="ctr" rtl="1"/>
                      <a:r>
                        <a:rPr lang="ar-IQ" dirty="0" smtClean="0"/>
                        <a:t>60</a:t>
                      </a:r>
                      <a:endParaRPr lang="ar-IQ" dirty="0"/>
                    </a:p>
                  </a:txBody>
                  <a:tcPr/>
                </a:tc>
                <a:tc>
                  <a:txBody>
                    <a:bodyPr/>
                    <a:lstStyle/>
                    <a:p>
                      <a:pPr algn="ctr" rtl="1"/>
                      <a:r>
                        <a:rPr lang="ar-IQ" dirty="0" smtClean="0"/>
                        <a:t>75</a:t>
                      </a:r>
                      <a:endParaRPr lang="ar-IQ" dirty="0"/>
                    </a:p>
                  </a:txBody>
                  <a:tcPr/>
                </a:tc>
              </a:tr>
              <a:tr h="370840">
                <a:tc>
                  <a:txBody>
                    <a:bodyPr/>
                    <a:lstStyle/>
                    <a:p>
                      <a:pPr algn="ctr" rtl="1"/>
                      <a:r>
                        <a:rPr lang="ar-IQ" dirty="0" smtClean="0"/>
                        <a:t>بحوث</a:t>
                      </a:r>
                      <a:endParaRPr lang="ar-IQ" dirty="0"/>
                    </a:p>
                  </a:txBody>
                  <a:tcPr/>
                </a:tc>
                <a:tc>
                  <a:txBody>
                    <a:bodyPr/>
                    <a:lstStyle/>
                    <a:p>
                      <a:pPr algn="ctr" rtl="1"/>
                      <a:r>
                        <a:rPr lang="ar-IQ" dirty="0" smtClean="0"/>
                        <a:t>80</a:t>
                      </a:r>
                      <a:endParaRPr lang="ar-IQ" dirty="0"/>
                    </a:p>
                  </a:txBody>
                  <a:tcPr/>
                </a:tc>
                <a:tc>
                  <a:txBody>
                    <a:bodyPr/>
                    <a:lstStyle/>
                    <a:p>
                      <a:pPr algn="ctr" rtl="1"/>
                      <a:r>
                        <a:rPr lang="ar-IQ" dirty="0" smtClean="0"/>
                        <a:t>50</a:t>
                      </a:r>
                      <a:endParaRPr lang="ar-IQ" dirty="0"/>
                    </a:p>
                  </a:txBody>
                  <a:tcPr/>
                </a:tc>
                <a:tc>
                  <a:txBody>
                    <a:bodyPr/>
                    <a:lstStyle/>
                    <a:p>
                      <a:pPr algn="ctr" rtl="1"/>
                      <a:r>
                        <a:rPr lang="ar-IQ" dirty="0" smtClean="0"/>
                        <a:t>65</a:t>
                      </a:r>
                      <a:endParaRPr lang="ar-IQ" dirty="0"/>
                    </a:p>
                  </a:txBody>
                  <a:tcPr/>
                </a:tc>
              </a:tr>
              <a:tr h="370840">
                <a:tc>
                  <a:txBody>
                    <a:bodyPr/>
                    <a:lstStyle/>
                    <a:p>
                      <a:pPr algn="ctr" rtl="1"/>
                      <a:r>
                        <a:rPr lang="ar-IQ" dirty="0" smtClean="0"/>
                        <a:t>مشخاب-1</a:t>
                      </a:r>
                      <a:endParaRPr lang="ar-IQ" dirty="0"/>
                    </a:p>
                  </a:txBody>
                  <a:tcPr/>
                </a:tc>
                <a:tc>
                  <a:txBody>
                    <a:bodyPr/>
                    <a:lstStyle/>
                    <a:p>
                      <a:pPr algn="ctr" rtl="1"/>
                      <a:r>
                        <a:rPr lang="ar-IQ" dirty="0" smtClean="0"/>
                        <a:t>100</a:t>
                      </a:r>
                      <a:endParaRPr lang="ar-IQ" dirty="0"/>
                    </a:p>
                  </a:txBody>
                  <a:tcPr/>
                </a:tc>
                <a:tc>
                  <a:txBody>
                    <a:bodyPr/>
                    <a:lstStyle/>
                    <a:p>
                      <a:pPr algn="ctr" rtl="1"/>
                      <a:r>
                        <a:rPr lang="ar-IQ" dirty="0" smtClean="0"/>
                        <a:t>80</a:t>
                      </a:r>
                      <a:endParaRPr lang="ar-IQ" dirty="0"/>
                    </a:p>
                  </a:txBody>
                  <a:tcPr/>
                </a:tc>
                <a:tc>
                  <a:txBody>
                    <a:bodyPr/>
                    <a:lstStyle/>
                    <a:p>
                      <a:pPr algn="ctr" rtl="1"/>
                      <a:r>
                        <a:rPr lang="ar-IQ" dirty="0" smtClean="0"/>
                        <a:t>90</a:t>
                      </a:r>
                      <a:endParaRPr lang="ar-IQ" dirty="0"/>
                    </a:p>
                  </a:txBody>
                  <a:tcPr/>
                </a:tc>
              </a:tr>
              <a:tr h="370840">
                <a:tc>
                  <a:txBody>
                    <a:bodyPr/>
                    <a:lstStyle/>
                    <a:p>
                      <a:pPr algn="ctr" rtl="1"/>
                      <a:r>
                        <a:rPr lang="ar-IQ" dirty="0" smtClean="0"/>
                        <a:t>مشخاب-2</a:t>
                      </a:r>
                      <a:endParaRPr lang="ar-IQ" dirty="0"/>
                    </a:p>
                  </a:txBody>
                  <a:tcPr/>
                </a:tc>
                <a:tc>
                  <a:txBody>
                    <a:bodyPr/>
                    <a:lstStyle/>
                    <a:p>
                      <a:pPr algn="ctr" rtl="1"/>
                      <a:r>
                        <a:rPr lang="ar-IQ" dirty="0" smtClean="0"/>
                        <a:t>100</a:t>
                      </a:r>
                      <a:endParaRPr lang="ar-IQ" dirty="0"/>
                    </a:p>
                  </a:txBody>
                  <a:tcPr/>
                </a:tc>
                <a:tc>
                  <a:txBody>
                    <a:bodyPr/>
                    <a:lstStyle/>
                    <a:p>
                      <a:pPr algn="ctr" rtl="1"/>
                      <a:r>
                        <a:rPr lang="ar-IQ" dirty="0" smtClean="0"/>
                        <a:t>70</a:t>
                      </a:r>
                      <a:endParaRPr lang="ar-IQ" dirty="0"/>
                    </a:p>
                  </a:txBody>
                  <a:tcPr/>
                </a:tc>
                <a:tc>
                  <a:txBody>
                    <a:bodyPr/>
                    <a:lstStyle/>
                    <a:p>
                      <a:pPr algn="ctr" rtl="1"/>
                      <a:r>
                        <a:rPr lang="ar-IQ" dirty="0" smtClean="0"/>
                        <a:t>85</a:t>
                      </a:r>
                      <a:endParaRPr lang="ar-IQ" dirty="0"/>
                    </a:p>
                  </a:txBody>
                  <a:tcPr/>
                </a:tc>
              </a:tr>
              <a:tr h="370840">
                <a:tc>
                  <a:txBody>
                    <a:bodyPr/>
                    <a:lstStyle/>
                    <a:p>
                      <a:pPr algn="ctr" rtl="1"/>
                      <a:r>
                        <a:rPr lang="ar-IQ" dirty="0" smtClean="0"/>
                        <a:t>المعدل</a:t>
                      </a:r>
                      <a:endParaRPr lang="ar-IQ" dirty="0"/>
                    </a:p>
                  </a:txBody>
                  <a:tcPr/>
                </a:tc>
                <a:tc>
                  <a:txBody>
                    <a:bodyPr/>
                    <a:lstStyle/>
                    <a:p>
                      <a:pPr algn="ctr" rtl="1"/>
                      <a:r>
                        <a:rPr lang="ar-IQ" dirty="0" smtClean="0"/>
                        <a:t>85.7</a:t>
                      </a:r>
                      <a:endParaRPr lang="ar-IQ" dirty="0"/>
                    </a:p>
                  </a:txBody>
                  <a:tcPr/>
                </a:tc>
                <a:tc>
                  <a:txBody>
                    <a:bodyPr/>
                    <a:lstStyle/>
                    <a:p>
                      <a:pPr algn="ctr" rtl="1"/>
                      <a:r>
                        <a:rPr lang="ar-IQ" dirty="0" smtClean="0"/>
                        <a:t>50</a:t>
                      </a:r>
                      <a:endParaRPr lang="ar-IQ" dirty="0"/>
                    </a:p>
                  </a:txBody>
                  <a:tcPr/>
                </a:tc>
                <a:tc>
                  <a:txBody>
                    <a:bodyPr/>
                    <a:lstStyle/>
                    <a:p>
                      <a:pPr algn="ctr" rtl="1"/>
                      <a:endParaRPr lang="ar-IQ" dirty="0"/>
                    </a:p>
                  </a:txBody>
                  <a:tcPr/>
                </a:tc>
              </a:tr>
              <a:tr h="370840">
                <a:tc>
                  <a:txBody>
                    <a:bodyPr/>
                    <a:lstStyle/>
                    <a:p>
                      <a:pPr algn="ctr" rtl="1"/>
                      <a:r>
                        <a:rPr lang="ar-IQ" dirty="0" smtClean="0"/>
                        <a:t>أ.ف.م &lt; 0.05</a:t>
                      </a:r>
                      <a:endParaRPr lang="ar-IQ" dirty="0"/>
                    </a:p>
                  </a:txBody>
                  <a:tcPr/>
                </a:tc>
                <a:tc>
                  <a:txBody>
                    <a:bodyPr/>
                    <a:lstStyle/>
                    <a:p>
                      <a:pPr algn="ctr" rtl="1"/>
                      <a:r>
                        <a:rPr lang="ar-IQ" dirty="0" smtClean="0"/>
                        <a:t>المعاملات = 1.91</a:t>
                      </a:r>
                      <a:endParaRPr lang="ar-IQ" dirty="0"/>
                    </a:p>
                  </a:txBody>
                  <a:tcPr/>
                </a:tc>
                <a:tc>
                  <a:txBody>
                    <a:bodyPr/>
                    <a:lstStyle/>
                    <a:p>
                      <a:pPr algn="ctr" rtl="1"/>
                      <a:r>
                        <a:rPr lang="ar-IQ" dirty="0" smtClean="0"/>
                        <a:t>الأصناف = 3.581</a:t>
                      </a:r>
                      <a:endParaRPr lang="ar-IQ" dirty="0"/>
                    </a:p>
                  </a:txBody>
                  <a:tcPr/>
                </a:tc>
                <a:tc>
                  <a:txBody>
                    <a:bodyPr/>
                    <a:lstStyle/>
                    <a:p>
                      <a:pPr algn="ctr" rtl="1"/>
                      <a:r>
                        <a:rPr lang="ar-IQ" dirty="0" smtClean="0"/>
                        <a:t>التداخل =</a:t>
                      </a:r>
                      <a:r>
                        <a:rPr lang="ar-IQ" baseline="0" dirty="0" smtClean="0"/>
                        <a:t> 5.06</a:t>
                      </a:r>
                      <a:endParaRPr lang="ar-IQ" dirty="0"/>
                    </a:p>
                  </a:txBody>
                  <a:tcPr/>
                </a:tc>
              </a:tr>
            </a:tbl>
          </a:graphicData>
        </a:graphic>
      </p:graphicFrame>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512</TotalTime>
  <Words>1082</Words>
  <Application>Microsoft Office PowerPoint</Application>
  <PresentationFormat>عرض على الشاشة (3:4)‏</PresentationFormat>
  <Paragraphs>134</Paragraphs>
  <Slides>14</Slides>
  <Notes>0</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سمة Office</vt:lpstr>
      <vt:lpstr>حلقة دراسية بعنوان : التحري بالطرائق الجزيئية عن تحمل الإجهاد الملحي ودراسة التعبير الجيني في بعض الأصناف المحلية من الرز Orayza sativa L.  أعداد الطالبة : معراج مصطفى محمد  أشراف  :  أ.م.د. روافد هادي قاسم</vt:lpstr>
      <vt:lpstr>المقدمة</vt:lpstr>
      <vt:lpstr>الشريحة 3</vt:lpstr>
      <vt:lpstr>الشريحة 4</vt:lpstr>
      <vt:lpstr>الشريحة 5</vt:lpstr>
      <vt:lpstr>الشريحة 6</vt:lpstr>
      <vt:lpstr>الشريحة 7</vt:lpstr>
      <vt:lpstr>الشريحة 8</vt:lpstr>
      <vt:lpstr>جدول 1 : معدل الإنبات (%) لسبعة أصناف محلية من الرز بعد 45 يوماً من الزراعة في مستويين ملحيين مختلفين من كلوريد الصوديوم</vt:lpstr>
      <vt:lpstr>جدول 2: يبين قيم التعبير الجيني لجين SKCI المسؤول عن بعض آليات تحمل الملوحة في الرز</vt:lpstr>
      <vt:lpstr>الشريحة 11</vt:lpstr>
      <vt:lpstr>الشريحة 12</vt:lpstr>
      <vt:lpstr>الشريحة 13</vt:lpstr>
      <vt:lpstr>شكراً لإصغائكم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lenovo</dc:creator>
  <cp:lastModifiedBy>lenovo</cp:lastModifiedBy>
  <cp:revision>82</cp:revision>
  <dcterms:created xsi:type="dcterms:W3CDTF">2020-11-17T17:24:44Z</dcterms:created>
  <dcterms:modified xsi:type="dcterms:W3CDTF">2023-09-30T14:36:49Z</dcterms:modified>
</cp:coreProperties>
</file>